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68" r:id="rId3"/>
    <p:sldId id="277" r:id="rId4"/>
    <p:sldId id="265" r:id="rId5"/>
    <p:sldId id="276" r:id="rId6"/>
    <p:sldId id="264" r:id="rId7"/>
    <p:sldId id="269" r:id="rId8"/>
    <p:sldId id="270" r:id="rId9"/>
    <p:sldId id="271" r:id="rId10"/>
    <p:sldId id="258" r:id="rId11"/>
    <p:sldId id="272" r:id="rId12"/>
    <p:sldId id="279" r:id="rId13"/>
    <p:sldId id="280" r:id="rId14"/>
    <p:sldId id="273" r:id="rId15"/>
    <p:sldId id="285" r:id="rId16"/>
    <p:sldId id="288" r:id="rId17"/>
    <p:sldId id="286" r:id="rId18"/>
    <p:sldId id="260" r:id="rId19"/>
    <p:sldId id="287" r:id="rId20"/>
    <p:sldId id="274" r:id="rId21"/>
    <p:sldId id="275" r:id="rId22"/>
    <p:sldId id="262" r:id="rId23"/>
    <p:sldId id="281" r:id="rId24"/>
    <p:sldId id="282" r:id="rId25"/>
    <p:sldId id="283" r:id="rId26"/>
    <p:sldId id="284" r:id="rId27"/>
    <p:sldId id="266" r:id="rId28"/>
    <p:sldId id="267" r:id="rId29"/>
    <p:sldId id="289" r:id="rId30"/>
    <p:sldId id="290" r:id="rId31"/>
    <p:sldId id="291" r:id="rId32"/>
    <p:sldId id="292" r:id="rId33"/>
    <p:sldId id="293" r:id="rId34"/>
    <p:sldId id="294" r:id="rId35"/>
    <p:sldId id="295" r:id="rId36"/>
    <p:sldId id="296" r:id="rId37"/>
    <p:sldId id="297" r:id="rId38"/>
    <p:sldId id="298"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29" autoAdjust="0"/>
  </p:normalViewPr>
  <p:slideViewPr>
    <p:cSldViewPr>
      <p:cViewPr varScale="1">
        <p:scale>
          <a:sx n="65" d="100"/>
          <a:sy n="65" d="100"/>
        </p:scale>
        <p:origin x="-128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19F1D-7BD7-47ED-93C6-C2833FB0F45A}" type="datetimeFigureOut">
              <a:rPr lang="en-US" smtClean="0"/>
              <a:t>19/08/24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D023A-9CFF-4AD2-8F5F-E5E04DFBCA2A}" type="slidenum">
              <a:rPr lang="en-IN" smtClean="0"/>
              <a:t>‹#›</a:t>
            </a:fld>
            <a:endParaRPr lang="en-IN"/>
          </a:p>
        </p:txBody>
      </p:sp>
    </p:spTree>
    <p:extLst>
      <p:ext uri="{BB962C8B-B14F-4D97-AF65-F5344CB8AC3E}">
        <p14:creationId xmlns:p14="http://schemas.microsoft.com/office/powerpoint/2010/main" val="223353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AFD023A-9CFF-4AD2-8F5F-E5E04DFBCA2A}" type="slidenum">
              <a:rPr lang="en-IN" smtClean="0"/>
              <a:t>29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D033718-4CCA-487A-84C8-941B0E88DD23}" type="datetimeFigureOut">
              <a:rPr lang="en-US" smtClean="0"/>
              <a:pPr/>
              <a:t>19/08/24</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F94DC2E4-91B0-4973-8251-0C218D4AB11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33718-4CCA-487A-84C8-941B0E88DD23}" type="datetimeFigureOut">
              <a:rPr lang="en-US" smtClean="0"/>
              <a:pPr/>
              <a:t>19/08/24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4DC2E4-91B0-4973-8251-0C218D4AB11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33718-4CCA-487A-84C8-941B0E88DD23}" type="datetimeFigureOut">
              <a:rPr lang="en-US" smtClean="0"/>
              <a:pPr/>
              <a:t>19/08/24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4DC2E4-91B0-4973-8251-0C218D4AB11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33718-4CCA-487A-84C8-941B0E88DD23}" type="datetimeFigureOut">
              <a:rPr lang="en-US" smtClean="0"/>
              <a:pPr/>
              <a:t>19/08/24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4DC2E4-91B0-4973-8251-0C218D4AB11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033718-4CCA-487A-84C8-941B0E88DD23}" type="datetimeFigureOut">
              <a:rPr lang="en-US" smtClean="0"/>
              <a:pPr/>
              <a:t>19/08/24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4DC2E4-91B0-4973-8251-0C218D4AB11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033718-4CCA-487A-84C8-941B0E88DD23}" type="datetimeFigureOut">
              <a:rPr lang="en-US" smtClean="0"/>
              <a:pPr/>
              <a:t>19/08/24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4DC2E4-91B0-4973-8251-0C218D4AB11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033718-4CCA-487A-84C8-941B0E88DD23}" type="datetimeFigureOut">
              <a:rPr lang="en-US" smtClean="0"/>
              <a:pPr/>
              <a:t>19/08/24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94DC2E4-91B0-4973-8251-0C218D4AB11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033718-4CCA-487A-84C8-941B0E88DD23}" type="datetimeFigureOut">
              <a:rPr lang="en-US" smtClean="0"/>
              <a:pPr/>
              <a:t>19/08/24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4DC2E4-91B0-4973-8251-0C218D4AB11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33718-4CCA-487A-84C8-941B0E88DD23}" type="datetimeFigureOut">
              <a:rPr lang="en-US" smtClean="0"/>
              <a:pPr/>
              <a:t>19/08/24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94DC2E4-91B0-4973-8251-0C218D4AB11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033718-4CCA-487A-84C8-941B0E88DD23}" type="datetimeFigureOut">
              <a:rPr lang="en-US" smtClean="0"/>
              <a:pPr/>
              <a:t>19/08/24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4DC2E4-91B0-4973-8251-0C218D4AB11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033718-4CCA-487A-84C8-941B0E88DD23}" type="datetimeFigureOut">
              <a:rPr lang="en-US" smtClean="0"/>
              <a:pPr/>
              <a:t>19/08/24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F94DC2E4-91B0-4973-8251-0C218D4AB11F}"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033718-4CCA-487A-84C8-941B0E88DD23}" type="datetimeFigureOut">
              <a:rPr lang="en-US" smtClean="0"/>
              <a:pPr/>
              <a:t>19/08/24</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94DC2E4-91B0-4973-8251-0C218D4AB11F}"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E1%B9%A3%E1%B9%AD%C4%81dhy%C4%81y%C4%AB" TargetMode="External"/><Relationship Id="rId4" Type="http://schemas.openxmlformats.org/officeDocument/2006/relationships/hyperlink" Target="https://en.wikipedia.org/wiki/Shiva_Sutras" TargetMode="External"/><Relationship Id="rId1" Type="http://schemas.openxmlformats.org/officeDocument/2006/relationships/slideLayout" Target="../slideLayouts/slideLayout7.xml"/><Relationship Id="rId2" Type="http://schemas.openxmlformats.org/officeDocument/2006/relationships/hyperlink" Target="https://en.wikipedia.org/wiki/P%C4%81%E1%B9%87in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11560" y="1052736"/>
            <a:ext cx="8248431"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lvl="0" algn="ctr" eaLnBrk="0" fontAlgn="base" hangingPunct="0">
              <a:spcBef>
                <a:spcPct val="0"/>
              </a:spcBef>
              <a:spcAft>
                <a:spcPct val="0"/>
              </a:spcAft>
              <a:tabLst>
                <a:tab pos="457200" algn="l"/>
              </a:tabLst>
            </a:pPr>
            <a:r>
              <a:rPr lang="en-US" sz="3200" dirty="0" smtClean="0"/>
              <a:t>Understanding a language </a:t>
            </a:r>
          </a:p>
          <a:p>
            <a:pPr lvl="0" algn="ctr" eaLnBrk="0" fontAlgn="base" hangingPunct="0">
              <a:spcBef>
                <a:spcPct val="0"/>
              </a:spcBef>
              <a:spcAft>
                <a:spcPct val="0"/>
              </a:spcAft>
              <a:tabLst>
                <a:tab pos="457200" algn="l"/>
              </a:tabLst>
            </a:pPr>
            <a:r>
              <a:rPr lang="en-US" sz="3200" dirty="0" smtClean="0"/>
              <a:t>other than mother tongue:  Sanskrit</a:t>
            </a:r>
          </a:p>
          <a:p>
            <a:pPr lvl="0" algn="ctr" eaLnBrk="0" fontAlgn="base" hangingPunct="0">
              <a:spcBef>
                <a:spcPct val="0"/>
              </a:spcBef>
              <a:spcAft>
                <a:spcPct val="0"/>
              </a:spcAft>
              <a:tabLst>
                <a:tab pos="457200" algn="l"/>
              </a:tabLst>
            </a:pPr>
            <a:endParaRPr lang="en-US" sz="3200" dirty="0" smtClean="0"/>
          </a:p>
          <a:p>
            <a:pPr lvl="0" algn="ctr" eaLnBrk="0" fontAlgn="base" hangingPunct="0">
              <a:spcBef>
                <a:spcPct val="0"/>
              </a:spcBef>
              <a:spcAft>
                <a:spcPct val="0"/>
              </a:spcAft>
              <a:tabLst>
                <a:tab pos="457200" algn="l"/>
              </a:tabLst>
            </a:pPr>
            <a:r>
              <a:rPr lang="en-US" sz="3200" dirty="0" err="1">
                <a:latin typeface="Arial" pitchFamily="34" charset="0"/>
                <a:cs typeface="Arial" pitchFamily="34" charset="0"/>
              </a:rPr>
              <a:t>A</a:t>
            </a:r>
            <a:r>
              <a:rPr kumimoji="0" lang="en-US" sz="3200" b="0" i="0" u="none" strike="noStrike" cap="none" normalizeH="0" baseline="0" dirty="0" err="1" smtClean="0">
                <a:ln>
                  <a:noFill/>
                </a:ln>
                <a:solidFill>
                  <a:schemeClr val="tx1"/>
                </a:solidFill>
                <a:effectLst/>
                <a:latin typeface="Arial" pitchFamily="34" charset="0"/>
                <a:cs typeface="Arial" pitchFamily="34" charset="0"/>
              </a:rPr>
              <a:t>nanda Ashram </a:t>
            </a:r>
            <a:r>
              <a:rPr kumimoji="0" lang="en-US" sz="3200" b="0" i="0" u="none" strike="noStrike" cap="none" normalizeH="0" baseline="0" dirty="0" err="1" smtClean="0">
                <a:ln>
                  <a:noFill/>
                </a:ln>
                <a:solidFill>
                  <a:schemeClr val="tx1"/>
                </a:solidFill>
                <a:effectLst/>
                <a:latin typeface="Arial" pitchFamily="34" charset="0"/>
                <a:cs typeface="Arial" pitchFamily="34" charset="0"/>
              </a:rPr>
              <a:t>World</a:t>
            </a:r>
            <a:r>
              <a:rPr kumimoji="0" lang="en-US" sz="3200" b="0" i="0" u="none" strike="noStrike" cap="none" normalizeH="0" baseline="0" dirty="0" smtClean="0">
                <a:ln>
                  <a:noFill/>
                </a:ln>
                <a:solidFill>
                  <a:schemeClr val="tx1"/>
                </a:solidFill>
                <a:effectLst/>
                <a:latin typeface="Arial" pitchFamily="34" charset="0"/>
                <a:cs typeface="Arial" pitchFamily="34" charset="0"/>
              </a:rPr>
              <a:t> Sanskrit Day celebrations </a:t>
            </a:r>
          </a:p>
          <a:p>
            <a:pPr lvl="0" algn="ctr" eaLnBrk="0" fontAlgn="base" hangingPunct="0">
              <a:spcBef>
                <a:spcPct val="0"/>
              </a:spcBef>
              <a:spcAft>
                <a:spcPct val="0"/>
              </a:spcAft>
              <a:tabLst>
                <a:tab pos="457200" algn="l"/>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22</a:t>
            </a:r>
            <a:r>
              <a:rPr kumimoji="0" lang="en-US" sz="3200" b="0" i="0" u="none" strike="noStrike" cap="none" normalizeH="0" baseline="30000" dirty="0" smtClean="0">
                <a:ln>
                  <a:noFill/>
                </a:ln>
                <a:solidFill>
                  <a:schemeClr val="tx1"/>
                </a:solidFill>
                <a:effectLst/>
                <a:latin typeface="Arial" pitchFamily="34" charset="0"/>
                <a:cs typeface="Arial" pitchFamily="34" charset="0"/>
              </a:rPr>
              <a:t>nd</a:t>
            </a:r>
            <a:r>
              <a:rPr kumimoji="0" lang="en-US" sz="3200" b="0" i="0" u="none" strike="noStrike" cap="none" normalizeH="0" baseline="0" dirty="0" smtClean="0">
                <a:ln>
                  <a:noFill/>
                </a:ln>
                <a:solidFill>
                  <a:schemeClr val="tx1"/>
                </a:solidFill>
                <a:effectLst/>
                <a:latin typeface="Arial" pitchFamily="34" charset="0"/>
                <a:cs typeface="Arial" pitchFamily="34" charset="0"/>
              </a:rPr>
              <a:t> August to 26</a:t>
            </a:r>
            <a:r>
              <a:rPr kumimoji="0" lang="en-US" sz="3200" b="0" i="0" u="none" strike="noStrike" cap="none" normalizeH="0" baseline="30000" dirty="0" smtClean="0">
                <a:ln>
                  <a:noFill/>
                </a:ln>
                <a:solidFill>
                  <a:schemeClr val="tx1"/>
                </a:solidFill>
                <a:effectLst/>
                <a:latin typeface="Arial" pitchFamily="34" charset="0"/>
                <a:cs typeface="Arial" pitchFamily="34" charset="0"/>
              </a:rPr>
              <a:t>th</a:t>
            </a:r>
            <a:r>
              <a:rPr kumimoji="0" lang="en-US" sz="3200" b="0" i="0" u="none" strike="noStrike" cap="none" normalizeH="0" baseline="0" dirty="0" smtClean="0">
                <a:ln>
                  <a:noFill/>
                </a:ln>
                <a:solidFill>
                  <a:schemeClr val="tx1"/>
                </a:solidFill>
                <a:effectLst/>
                <a:latin typeface="Arial" pitchFamily="34" charset="0"/>
                <a:cs typeface="Arial" pitchFamily="34" charset="0"/>
              </a:rPr>
              <a:t> August 2024</a:t>
            </a:r>
          </a:p>
          <a:p>
            <a:pPr lvl="0" algn="ctr" eaLnBrk="0" fontAlgn="base" hangingPunct="0">
              <a:spcBef>
                <a:spcPct val="0"/>
              </a:spcBef>
              <a:spcAft>
                <a:spcPct val="0"/>
              </a:spcAft>
              <a:tabLst>
                <a:tab pos="457200" algn="l"/>
              </a:tabLst>
            </a:pPr>
            <a:endParaRPr lang="en-US" sz="3200" dirty="0">
              <a:latin typeface="Arial" pitchFamily="34" charset="0"/>
              <a:cs typeface="Arial" pitchFamily="34" charset="0"/>
            </a:endParaRPr>
          </a:p>
          <a:p>
            <a:pPr lvl="0" algn="ctr" eaLnBrk="0" fontAlgn="base" hangingPunct="0">
              <a:spcBef>
                <a:spcPct val="0"/>
              </a:spcBef>
              <a:spcAft>
                <a:spcPct val="0"/>
              </a:spcAft>
              <a:tabLst>
                <a:tab pos="457200" algn="l"/>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Dr MA Jayashree, Mysore</a:t>
            </a:r>
            <a:r>
              <a:rPr kumimoji="0" lang="en-US" sz="3200" b="0" i="0" u="none" strike="noStrike" cap="none" normalizeH="0" dirty="0" smtClean="0">
                <a:ln>
                  <a:noFill/>
                </a:ln>
                <a:solidFill>
                  <a:schemeClr val="tx1"/>
                </a:solidFill>
                <a:effectLst/>
                <a:latin typeface="Arial" pitchFamily="34"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tabLst>
                <a:tab pos="457200" algn="l"/>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00034" y="425470"/>
            <a:ext cx="8215370" cy="6432530"/>
          </a:xfrm>
          <a:prstGeom prst="rect">
            <a:avLst/>
          </a:prstGeom>
          <a:solidFill>
            <a:schemeClr val="accent3">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457200" algn="l"/>
              </a:tabLst>
            </a:pP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The</a:t>
            </a:r>
            <a:r>
              <a:rPr lang="en-US" dirty="0">
                <a:solidFill>
                  <a:srgbClr val="202122"/>
                </a:solidFill>
                <a:ea typeface="Times New Roman" pitchFamily="18" charset="0"/>
                <a:cs typeface="Arial" pitchFamily="34" charset="0"/>
              </a:rPr>
              <a:t> </a:t>
            </a:r>
            <a:r>
              <a:rPr kumimoji="0" lang="en-US"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Śiva</a:t>
            </a:r>
            <a:r>
              <a:rPr lang="en-US" b="1" dirty="0" err="1">
                <a:solidFill>
                  <a:srgbClr val="202122"/>
                </a:solidFill>
                <a:ea typeface="Times New Roman" pitchFamily="18" charset="0"/>
                <a:cs typeface="Arial" pitchFamily="34" charset="0"/>
              </a:rPr>
              <a:t>·</a:t>
            </a:r>
            <a:r>
              <a:rPr kumimoji="0" lang="en-US"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sūtras</a:t>
            </a: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technically</a:t>
            </a:r>
            <a:r>
              <a:rPr lang="en-US" dirty="0">
                <a:solidFill>
                  <a:srgbClr val="202122"/>
                </a:solidFill>
                <a:ea typeface="Times New Roman" pitchFamily="18" charset="0"/>
                <a:cs typeface="Arial" pitchFamily="34" charset="0"/>
              </a:rPr>
              <a:t> </a:t>
            </a:r>
            <a:r>
              <a:rPr kumimoji="0" lang="en-US"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akṣara</a:t>
            </a:r>
            <a:r>
              <a:rPr lang="en-US" b="1" dirty="0" err="1">
                <a:solidFill>
                  <a:srgbClr val="202122"/>
                </a:solidFill>
                <a:ea typeface="Times New Roman" pitchFamily="18" charset="0"/>
                <a:cs typeface="Arial" pitchFamily="34" charset="0"/>
              </a:rPr>
              <a:t>·</a:t>
            </a:r>
            <a:r>
              <a:rPr kumimoji="0" lang="en-US"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samāmnāya</a:t>
            </a: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variously called</a:t>
            </a:r>
            <a:r>
              <a:rPr lang="en-US" dirty="0">
                <a:solidFill>
                  <a:srgbClr val="202122"/>
                </a:solidFill>
                <a:ea typeface="Times New Roman" pitchFamily="18" charset="0"/>
                <a:cs typeface="Arial" pitchFamily="34" charset="0"/>
              </a:rPr>
              <a:t> </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māheśvarāṇi</a:t>
            </a:r>
            <a:r>
              <a:rPr kumimoji="0" lang="en-US" b="0" i="1"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sūtrāṇi</a:t>
            </a: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r>
              <a:rPr lang="en-US" dirty="0">
                <a:solidFill>
                  <a:srgbClr val="202122"/>
                </a:solidFill>
                <a:ea typeface="Times New Roman" pitchFamily="18" charset="0"/>
                <a:cs typeface="Arial" pitchFamily="34" charset="0"/>
              </a:rPr>
              <a:t> </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pratyāhāra</a:t>
            </a:r>
            <a:r>
              <a:rPr lang="en-US" i="1" dirty="0" err="1">
                <a:solidFill>
                  <a:srgbClr val="202122"/>
                </a:solidFill>
                <a:ea typeface="Times New Roman" pitchFamily="18" charset="0"/>
                <a:cs typeface="Arial" pitchFamily="34" charset="0"/>
              </a:rPr>
              <a:t>·</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sūtrāṇi</a:t>
            </a: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r>
              <a:rPr lang="en-US" dirty="0">
                <a:solidFill>
                  <a:srgbClr val="202122"/>
                </a:solidFill>
                <a:ea typeface="Times New Roman" pitchFamily="18" charset="0"/>
                <a:cs typeface="Arial" pitchFamily="34" charset="0"/>
              </a:rPr>
              <a:t> </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varṇa</a:t>
            </a:r>
            <a:r>
              <a:rPr lang="en-US" i="1" dirty="0" err="1">
                <a:solidFill>
                  <a:srgbClr val="202122"/>
                </a:solidFill>
                <a:ea typeface="Times New Roman" pitchFamily="18" charset="0"/>
                <a:cs typeface="Arial" pitchFamily="34" charset="0"/>
              </a:rPr>
              <a:t>·</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samāmnāya</a:t>
            </a: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etc. </a:t>
            </a:r>
          </a:p>
          <a:p>
            <a:pPr lvl="0" algn="ctr" eaLnBrk="0" fontAlgn="base" hangingPunct="0">
              <a:spcBef>
                <a:spcPct val="0"/>
              </a:spcBef>
              <a:spcAft>
                <a:spcPct val="0"/>
              </a:spcAft>
              <a:tabLst>
                <a:tab pos="457200" algn="l"/>
              </a:tabLst>
            </a:pP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It is said </a:t>
            </a:r>
            <a:r>
              <a:rPr lang="en-US" sz="2000" dirty="0" smtClean="0">
                <a:solidFill>
                  <a:srgbClr val="202122"/>
                </a:solidFill>
                <a:latin typeface="Arial" pitchFamily="34" charset="0"/>
                <a:ea typeface="Times New Roman" pitchFamily="18" charset="0"/>
                <a:cs typeface="Arial" pitchFamily="34" charset="0"/>
              </a:rPr>
              <a:t>, that the god </a:t>
            </a:r>
            <a:r>
              <a:rPr lang="en-US" sz="2000" dirty="0" err="1" smtClean="0">
                <a:solidFill>
                  <a:srgbClr val="202122"/>
                </a:solidFill>
                <a:latin typeface="Arial" pitchFamily="34" charset="0"/>
                <a:ea typeface="Times New Roman" pitchFamily="18" charset="0"/>
                <a:cs typeface="Arial" pitchFamily="34" charset="0"/>
              </a:rPr>
              <a:t>Śiva</a:t>
            </a:r>
            <a:r>
              <a:rPr lang="en-US" sz="2000" dirty="0" smtClean="0">
                <a:solidFill>
                  <a:srgbClr val="202122"/>
                </a:solidFill>
                <a:latin typeface="Arial" pitchFamily="34" charset="0"/>
                <a:ea typeface="Times New Roman" pitchFamily="18" charset="0"/>
                <a:cs typeface="Arial" pitchFamily="34" charset="0"/>
              </a:rPr>
              <a:t> sounded his drum fourteen times to reveal these sounds to </a:t>
            </a:r>
            <a:r>
              <a:rPr lang="en-US" sz="2000" dirty="0" err="1" smtClean="0">
                <a:solidFill>
                  <a:srgbClr val="202122"/>
                </a:solidFill>
                <a:latin typeface="Arial" pitchFamily="34" charset="0"/>
                <a:ea typeface="Times New Roman" pitchFamily="18" charset="0"/>
                <a:cs typeface="Arial" pitchFamily="34" charset="0"/>
              </a:rPr>
              <a:t>Pāṇini</a:t>
            </a:r>
            <a:r>
              <a:rPr lang="en-US" sz="2000" dirty="0" smtClean="0">
                <a:solidFill>
                  <a:srgbClr val="202122"/>
                </a:solidFill>
                <a:latin typeface="Arial" pitchFamily="34" charset="0"/>
                <a:ea typeface="Times New Roman" pitchFamily="18" charset="0"/>
                <a:cs typeface="Arial" pitchFamily="34"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i</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u Ṇ</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ṛ ḷ K</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e o Ṅ</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ai</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au C</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ha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ya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va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ra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Ṭ</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la Ṇ</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err="1" smtClean="0">
                <a:ln>
                  <a:noFill/>
                </a:ln>
                <a:solidFill>
                  <a:srgbClr val="202122"/>
                </a:solidFill>
                <a:effectLst/>
                <a:latin typeface="Calibri"/>
                <a:ea typeface="Times New Roman" pitchFamily="18" charset="0"/>
                <a:cs typeface="Arial" pitchFamily="34" charset="0"/>
              </a:rPr>
              <a:t>ñ</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ma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ṅa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ṇa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na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M</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jha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bha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202122"/>
                </a:solidFill>
                <a:effectLst/>
                <a:latin typeface="Calibri"/>
                <a:ea typeface="Times New Roman" pitchFamily="18" charset="0"/>
                <a:cs typeface="Arial" pitchFamily="34" charset="0"/>
              </a:rPr>
              <a:t>Ñ</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gha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ḍha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dha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Ṣ</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ja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ba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ga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ḍa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da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Ś</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kha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pha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cha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ṭha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tha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ca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ṭa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ta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V</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ka pa Y</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śa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ṣa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sa</a:t>
            </a: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R</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ha L</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14 verses of the Shiva Sutras"/>
          <p:cNvPicPr/>
          <p:nvPr/>
        </p:nvPicPr>
        <p:blipFill>
          <a:blip r:embed="rId2">
            <a:extLst>
              <a:ext uri="{28A0092B-C50C-407E-A947-70E740481C1C}">
                <a14:useLocalDpi xmlns:a14="http://schemas.microsoft.com/office/drawing/2010/main" val="0"/>
              </a:ext>
            </a:extLst>
          </a:blip>
          <a:srcRect/>
          <a:stretch>
            <a:fillRect/>
          </a:stretch>
        </p:blipFill>
        <p:spPr bwMode="auto">
          <a:xfrm>
            <a:off x="1000100" y="1142984"/>
            <a:ext cx="7500990" cy="5429288"/>
          </a:xfrm>
          <a:prstGeom prst="rect">
            <a:avLst/>
          </a:prstGeom>
          <a:solidFill>
            <a:schemeClr val="accent3">
              <a:lumMod val="20000"/>
              <a:lumOff val="80000"/>
            </a:schemeClr>
          </a:solidFill>
          <a:ln>
            <a:solidFill>
              <a:schemeClr val="accent1"/>
            </a:solidFill>
          </a:ln>
        </p:spPr>
      </p:pic>
      <p:sp>
        <p:nvSpPr>
          <p:cNvPr id="5" name="Rectangle 4"/>
          <p:cNvSpPr/>
          <p:nvPr/>
        </p:nvSpPr>
        <p:spPr>
          <a:xfrm>
            <a:off x="928662" y="357166"/>
            <a:ext cx="7358114" cy="646331"/>
          </a:xfrm>
          <a:prstGeom prst="rect">
            <a:avLst/>
          </a:prstGeom>
        </p:spPr>
        <p:txBody>
          <a:bodyPr wrap="square">
            <a:spAutoFit/>
          </a:bodyPr>
          <a:lstStyle/>
          <a:p>
            <a:pPr lvl="0" algn="ctr" eaLnBrk="0" fontAlgn="base" hangingPunct="0">
              <a:spcBef>
                <a:spcPct val="0"/>
              </a:spcBef>
              <a:spcAft>
                <a:spcPct val="0"/>
              </a:spcAft>
              <a:tabLst>
                <a:tab pos="457200" algn="l"/>
              </a:tabLst>
            </a:pP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The</a:t>
            </a:r>
            <a:r>
              <a:rPr lang="en-US" dirty="0" smtClean="0">
                <a:solidFill>
                  <a:srgbClr val="202122"/>
                </a:solidFill>
                <a:ea typeface="Times New Roman" pitchFamily="18" charset="0"/>
                <a:cs typeface="Arial" pitchFamily="34" charset="0"/>
              </a:rPr>
              <a:t> </a:t>
            </a:r>
            <a:r>
              <a:rPr kumimoji="0" lang="en-US"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Śiva</a:t>
            </a:r>
            <a:r>
              <a:rPr lang="en-US" b="1" dirty="0" err="1" smtClean="0">
                <a:solidFill>
                  <a:srgbClr val="202122"/>
                </a:solidFill>
                <a:ea typeface="Times New Roman" pitchFamily="18" charset="0"/>
                <a:cs typeface="Arial" pitchFamily="34" charset="0"/>
              </a:rPr>
              <a:t>·</a:t>
            </a:r>
            <a:r>
              <a:rPr kumimoji="0" lang="en-US"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sūtras</a:t>
            </a: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technically</a:t>
            </a:r>
            <a:r>
              <a:rPr lang="en-US" dirty="0" smtClean="0">
                <a:solidFill>
                  <a:srgbClr val="202122"/>
                </a:solidFill>
                <a:ea typeface="Times New Roman" pitchFamily="18" charset="0"/>
                <a:cs typeface="Arial" pitchFamily="34" charset="0"/>
              </a:rPr>
              <a:t> </a:t>
            </a:r>
            <a:r>
              <a:rPr kumimoji="0" lang="en-US"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akṣara</a:t>
            </a:r>
            <a:r>
              <a:rPr lang="en-US" b="1" dirty="0" err="1" smtClean="0">
                <a:solidFill>
                  <a:srgbClr val="202122"/>
                </a:solidFill>
                <a:ea typeface="Times New Roman" pitchFamily="18" charset="0"/>
                <a:cs typeface="Arial" pitchFamily="34" charset="0"/>
              </a:rPr>
              <a:t>·</a:t>
            </a:r>
            <a:r>
              <a:rPr kumimoji="0" lang="en-US"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samāmnāya</a:t>
            </a: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variously called</a:t>
            </a:r>
            <a:r>
              <a:rPr lang="en-US" dirty="0" smtClean="0">
                <a:solidFill>
                  <a:srgbClr val="202122"/>
                </a:solidFill>
                <a:ea typeface="Times New Roman" pitchFamily="18" charset="0"/>
                <a:cs typeface="Arial" pitchFamily="34" charset="0"/>
              </a:rPr>
              <a:t> </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māheśvarāṇi</a:t>
            </a:r>
            <a:r>
              <a:rPr kumimoji="0" lang="en-US" b="0" i="1"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sūtrāṇi</a:t>
            </a: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r>
              <a:rPr lang="en-US" dirty="0" smtClean="0">
                <a:solidFill>
                  <a:srgbClr val="202122"/>
                </a:solidFill>
                <a:ea typeface="Times New Roman" pitchFamily="18" charset="0"/>
                <a:cs typeface="Arial" pitchFamily="34" charset="0"/>
              </a:rPr>
              <a:t> </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pratyāhāra</a:t>
            </a:r>
            <a:r>
              <a:rPr lang="en-US" i="1" dirty="0" err="1" smtClean="0">
                <a:solidFill>
                  <a:srgbClr val="202122"/>
                </a:solidFill>
                <a:ea typeface="Times New Roman" pitchFamily="18" charset="0"/>
                <a:cs typeface="Arial" pitchFamily="34" charset="0"/>
              </a:rPr>
              <a:t>·</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sūtrāṇi</a:t>
            </a: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r>
              <a:rPr lang="en-US" dirty="0" smtClean="0">
                <a:solidFill>
                  <a:srgbClr val="202122"/>
                </a:solidFill>
                <a:ea typeface="Times New Roman" pitchFamily="18" charset="0"/>
                <a:cs typeface="Arial" pitchFamily="34" charset="0"/>
              </a:rPr>
              <a:t> </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varṇa</a:t>
            </a:r>
            <a:r>
              <a:rPr lang="en-US" i="1" dirty="0" err="1" smtClean="0">
                <a:solidFill>
                  <a:srgbClr val="202122"/>
                </a:solidFill>
                <a:ea typeface="Times New Roman" pitchFamily="18" charset="0"/>
                <a:cs typeface="Arial" pitchFamily="34" charset="0"/>
              </a:rPr>
              <a:t>·</a:t>
            </a:r>
            <a:r>
              <a:rPr kumimoji="0" lang="en-US"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samāmnāya</a:t>
            </a:r>
            <a:r>
              <a:rPr kumimoji="0" lang="en-US"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etc.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lh4.googleusercontent.com/QHHFTmEqMyVudqkk0dsQr0SAX2RDhIMnI36tu04l55_mJ7z57GyC5fbtAs7xhAIKYMvNjAPntxYXBuiBmvYGbSeiSn48cE1_DdI7xQpwLoUUd0-Kqce6iz-FnJNTHzGUgvtln56VlLxFiDXWcyY"/>
          <p:cNvPicPr>
            <a:picLocks noChangeAspect="1" noChangeArrowheads="1"/>
          </p:cNvPicPr>
          <p:nvPr/>
        </p:nvPicPr>
        <p:blipFill>
          <a:blip r:embed="rId2"/>
          <a:srcRect/>
          <a:stretch>
            <a:fillRect/>
          </a:stretch>
        </p:blipFill>
        <p:spPr bwMode="auto">
          <a:xfrm>
            <a:off x="0" y="152400"/>
            <a:ext cx="9144000" cy="6705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7224" y="1443841"/>
            <a:ext cx="7500990" cy="3970318"/>
          </a:xfrm>
          <a:prstGeom prst="rect">
            <a:avLst/>
          </a:prstGeom>
        </p:spPr>
        <p:txBody>
          <a:bodyPr wrap="square">
            <a:spAutoFit/>
          </a:bodyPr>
          <a:lstStyle/>
          <a:p>
            <a:pPr algn="ctr"/>
            <a:r>
              <a:rPr lang="en-IN" dirty="0" smtClean="0"/>
              <a:t>Most Sanskrit sounds are pronounced with five places of articulation within the mouth. You can see these five points marked in the image below:</a:t>
            </a:r>
          </a:p>
          <a:p>
            <a:pPr algn="ctr"/>
            <a:r>
              <a:rPr lang="en-IN" dirty="0" smtClean="0"/>
              <a:t>How the Shiva Sutras work Each rule in this list has two parts. The black letters are ordinary sounds. And the red letters at the end of each rule are special letters called its. </a:t>
            </a:r>
          </a:p>
          <a:p>
            <a:pPr algn="ctr"/>
            <a:r>
              <a:rPr lang="en-IN" dirty="0" smtClean="0"/>
              <a:t>These ‘it’ letters are not part of our list of sounds. Instead, they just mark the end of each rule. Suppose that we want to refer to all of the vowels. We start by choosing the first item we want, which is a. Then we choose one of the ‘it’ letters to mark the end of our list. So we would choose c, since c follows the last vowel in the list. The combination of these two is ac. So that is the name for all of the Sanskrit vowels: ‘ac’. </a:t>
            </a:r>
          </a:p>
          <a:p>
            <a:pPr algn="ctr"/>
            <a:r>
              <a:rPr lang="en-IN" dirty="0" smtClean="0"/>
              <a:t>Likewise, we can quickly refer to other groups of sounds: ’al’ all letters, ‘</a:t>
            </a:r>
            <a:r>
              <a:rPr lang="en-IN" dirty="0" err="1" smtClean="0"/>
              <a:t>hal</a:t>
            </a:r>
            <a:r>
              <a:rPr lang="en-IN" dirty="0" smtClean="0"/>
              <a:t>’ all consonants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357158" y="785794"/>
            <a:ext cx="8501122" cy="5539978"/>
          </a:xfrm>
          <a:prstGeom prst="rect">
            <a:avLst/>
          </a:prstGeom>
          <a:solidFill>
            <a:schemeClr val="tx2">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algn="ctr"/>
            <a:r>
              <a:rPr lang="en-IN" sz="2400" b="1" dirty="0" smtClean="0"/>
              <a:t>What's 5wh </a:t>
            </a:r>
          </a:p>
          <a:p>
            <a:pPr algn="ctr"/>
            <a:r>
              <a:rPr lang="en-IN" sz="2400" dirty="0" smtClean="0"/>
              <a:t>The term "5W1H" stands for </a:t>
            </a:r>
            <a:r>
              <a:rPr lang="en-IN" sz="2400" b="1" dirty="0" smtClean="0"/>
              <a:t>Who</a:t>
            </a:r>
            <a:r>
              <a:rPr lang="en-IN" sz="2400" dirty="0" smtClean="0"/>
              <a:t>, </a:t>
            </a:r>
            <a:r>
              <a:rPr lang="en-IN" sz="2400" b="1" dirty="0" smtClean="0"/>
              <a:t>What</a:t>
            </a:r>
            <a:r>
              <a:rPr lang="en-IN" sz="2400" dirty="0" smtClean="0"/>
              <a:t>, </a:t>
            </a:r>
            <a:r>
              <a:rPr lang="en-IN" sz="2400" b="1" dirty="0" smtClean="0"/>
              <a:t>When</a:t>
            </a:r>
            <a:r>
              <a:rPr lang="en-IN" sz="2400" dirty="0" smtClean="0"/>
              <a:t>, </a:t>
            </a:r>
            <a:r>
              <a:rPr lang="en-IN" sz="2400" b="1" dirty="0" smtClean="0"/>
              <a:t>Where</a:t>
            </a:r>
            <a:r>
              <a:rPr lang="en-IN" sz="2400" dirty="0" smtClean="0"/>
              <a:t>, </a:t>
            </a:r>
            <a:r>
              <a:rPr lang="en-IN" sz="2400" b="1" dirty="0" smtClean="0"/>
              <a:t>Why</a:t>
            </a:r>
            <a:r>
              <a:rPr lang="en-IN" sz="2400" dirty="0" smtClean="0"/>
              <a:t>, and </a:t>
            </a:r>
            <a:r>
              <a:rPr lang="en-IN" sz="2400" b="1" dirty="0" smtClean="0"/>
              <a:t>How</a:t>
            </a:r>
            <a:r>
              <a:rPr lang="en-IN" sz="2400" dirty="0" smtClean="0"/>
              <a:t>. These are the fundamental questions used in information gathering, problem-solving, and reporting. Here's what each represents:</a:t>
            </a:r>
          </a:p>
          <a:p>
            <a:pPr algn="ctr"/>
            <a:r>
              <a:rPr lang="en-IN" sz="2400" b="1" dirty="0" smtClean="0"/>
              <a:t>Who: the subject, </a:t>
            </a:r>
            <a:r>
              <a:rPr lang="en-IN" sz="2400" dirty="0" smtClean="0"/>
              <a:t>Identifies the person or group involved.</a:t>
            </a:r>
          </a:p>
          <a:p>
            <a:pPr algn="ctr"/>
            <a:r>
              <a:rPr lang="en-IN" sz="2400" b="1" dirty="0" smtClean="0"/>
              <a:t>What:</a:t>
            </a:r>
            <a:r>
              <a:rPr lang="en-IN" sz="2400" dirty="0" smtClean="0"/>
              <a:t> </a:t>
            </a:r>
            <a:r>
              <a:rPr lang="en-IN" sz="2400" b="1" dirty="0" smtClean="0"/>
              <a:t>the</a:t>
            </a:r>
            <a:r>
              <a:rPr lang="en-IN" sz="2400" dirty="0" smtClean="0"/>
              <a:t> </a:t>
            </a:r>
            <a:r>
              <a:rPr lang="en-IN" sz="2400" b="1" dirty="0" smtClean="0"/>
              <a:t>object</a:t>
            </a:r>
            <a:r>
              <a:rPr lang="en-IN" sz="2400" dirty="0" smtClean="0"/>
              <a:t>, Describes the event or situation.</a:t>
            </a:r>
          </a:p>
          <a:p>
            <a:pPr algn="ctr"/>
            <a:r>
              <a:rPr lang="en-IN" sz="2400" b="1" dirty="0" smtClean="0"/>
              <a:t>When:</a:t>
            </a:r>
            <a:r>
              <a:rPr lang="en-IN" sz="2400" dirty="0" smtClean="0"/>
              <a:t> </a:t>
            </a:r>
            <a:r>
              <a:rPr lang="en-IN" sz="2400" b="1" dirty="0" smtClean="0"/>
              <a:t>time,</a:t>
            </a:r>
            <a:r>
              <a:rPr lang="en-IN" sz="2400" dirty="0" smtClean="0"/>
              <a:t> Specifies the time or timing of the event.</a:t>
            </a:r>
          </a:p>
          <a:p>
            <a:pPr algn="ctr"/>
            <a:r>
              <a:rPr lang="en-IN" sz="2400" b="1" dirty="0" smtClean="0"/>
              <a:t>Where:</a:t>
            </a:r>
            <a:r>
              <a:rPr lang="en-IN" sz="2400" dirty="0" smtClean="0"/>
              <a:t> </a:t>
            </a:r>
            <a:r>
              <a:rPr lang="en-IN" sz="2400" b="1" dirty="0" smtClean="0"/>
              <a:t>space, </a:t>
            </a:r>
            <a:r>
              <a:rPr lang="en-IN" sz="2400" dirty="0" smtClean="0"/>
              <a:t>Indicates the location.</a:t>
            </a:r>
          </a:p>
          <a:p>
            <a:pPr algn="ctr"/>
            <a:r>
              <a:rPr lang="en-IN" sz="2400" b="1" dirty="0" smtClean="0"/>
              <a:t>Why:</a:t>
            </a:r>
            <a:r>
              <a:rPr lang="en-IN" sz="2400" dirty="0" smtClean="0"/>
              <a:t> </a:t>
            </a:r>
            <a:r>
              <a:rPr lang="en-IN" sz="2400" b="1" dirty="0" smtClean="0"/>
              <a:t>the</a:t>
            </a:r>
            <a:r>
              <a:rPr lang="en-IN" sz="2400" dirty="0" smtClean="0"/>
              <a:t> </a:t>
            </a:r>
            <a:r>
              <a:rPr lang="en-IN" sz="2400" b="1" dirty="0" smtClean="0"/>
              <a:t>purpose</a:t>
            </a:r>
            <a:r>
              <a:rPr lang="en-IN" sz="2400" dirty="0" smtClean="0"/>
              <a:t>, Explains the reason or cause.</a:t>
            </a:r>
          </a:p>
          <a:p>
            <a:pPr algn="ctr"/>
            <a:r>
              <a:rPr lang="en-IN" sz="2400" b="1" dirty="0" smtClean="0"/>
              <a:t>How:</a:t>
            </a:r>
            <a:r>
              <a:rPr lang="en-IN" sz="2400" dirty="0" smtClean="0"/>
              <a:t> </a:t>
            </a:r>
            <a:r>
              <a:rPr lang="en-IN" sz="2400" b="1" dirty="0" smtClean="0"/>
              <a:t>the instrument or the tool,</a:t>
            </a:r>
            <a:r>
              <a:rPr lang="en-IN" sz="2400" dirty="0" smtClean="0"/>
              <a:t> Describes the method or process.</a:t>
            </a:r>
          </a:p>
          <a:p>
            <a:pPr algn="ctr"/>
            <a:r>
              <a:rPr lang="en-IN" sz="2400" dirty="0" smtClean="0"/>
              <a:t>This approach is commonly used in journalism, research, and various analytical fields to ensure comprehension of languages.</a:t>
            </a:r>
            <a:endParaRPr kumimoji="0" lang="en-US" sz="24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357158" y="785794"/>
            <a:ext cx="8501122" cy="5170646"/>
          </a:xfrm>
          <a:prstGeom prst="rect">
            <a:avLst/>
          </a:prstGeom>
          <a:solidFill>
            <a:schemeClr val="tx2">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algn="ctr"/>
            <a:r>
              <a:rPr lang="en-IN" sz="2400" dirty="0" smtClean="0"/>
              <a:t>The phrase </a:t>
            </a:r>
            <a:r>
              <a:rPr lang="en-IN" sz="2400" b="1" dirty="0" smtClean="0"/>
              <a:t>"</a:t>
            </a:r>
            <a:r>
              <a:rPr lang="en-IN" sz="2400" b="1" dirty="0" err="1" smtClean="0"/>
              <a:t>यत्</a:t>
            </a:r>
            <a:r>
              <a:rPr lang="en-IN" sz="2400" b="1" dirty="0" smtClean="0"/>
              <a:t> </a:t>
            </a:r>
            <a:r>
              <a:rPr lang="en-IN" sz="2400" b="1" dirty="0" err="1" smtClean="0"/>
              <a:t>क्रियान्वयी</a:t>
            </a:r>
            <a:r>
              <a:rPr lang="en-IN" sz="2400" b="1" dirty="0" smtClean="0"/>
              <a:t> </a:t>
            </a:r>
            <a:r>
              <a:rPr lang="en-IN" sz="2400" b="1" dirty="0" err="1" smtClean="0"/>
              <a:t>तत्</a:t>
            </a:r>
            <a:r>
              <a:rPr lang="en-IN" sz="2400" b="1" dirty="0" smtClean="0"/>
              <a:t> </a:t>
            </a:r>
            <a:r>
              <a:rPr lang="en-IN" sz="2400" b="1" dirty="0" err="1" smtClean="0"/>
              <a:t>कारकम्</a:t>
            </a:r>
            <a:r>
              <a:rPr lang="en-IN" sz="2400" b="1" dirty="0" smtClean="0"/>
              <a:t>"</a:t>
            </a:r>
            <a:r>
              <a:rPr lang="en-IN" sz="2400" dirty="0" smtClean="0"/>
              <a:t> is a fundamental principle in the study of Sanskrit grammar, particularly in the context of </a:t>
            </a:r>
            <a:r>
              <a:rPr lang="en-IN" sz="2400" dirty="0" err="1" smtClean="0"/>
              <a:t>Pāṇini's</a:t>
            </a:r>
            <a:r>
              <a:rPr lang="en-IN" sz="2400" dirty="0" smtClean="0"/>
              <a:t> grammar system, the </a:t>
            </a:r>
            <a:r>
              <a:rPr lang="en-IN" sz="2400" b="1" dirty="0" err="1" smtClean="0"/>
              <a:t>Aṣṭādhyāyī</a:t>
            </a:r>
            <a:r>
              <a:rPr lang="en-IN" sz="2400" dirty="0" smtClean="0"/>
              <a:t>.</a:t>
            </a:r>
          </a:p>
          <a:p>
            <a:pPr algn="ctr"/>
            <a:r>
              <a:rPr lang="en-IN" sz="2400" b="1" dirty="0" smtClean="0"/>
              <a:t>Breakdown of the Phrase:</a:t>
            </a:r>
          </a:p>
          <a:p>
            <a:pPr lvl="0" algn="ctr"/>
            <a:r>
              <a:rPr lang="en-IN" sz="2400" b="1" dirty="0" err="1" smtClean="0"/>
              <a:t>यत्</a:t>
            </a:r>
            <a:r>
              <a:rPr lang="en-IN" sz="2400" b="1" dirty="0" smtClean="0"/>
              <a:t> (</a:t>
            </a:r>
            <a:r>
              <a:rPr lang="en-IN" sz="2400" b="1" dirty="0" err="1" smtClean="0"/>
              <a:t>yat</a:t>
            </a:r>
            <a:r>
              <a:rPr lang="en-IN" sz="2400" b="1" dirty="0" smtClean="0"/>
              <a:t>):</a:t>
            </a:r>
            <a:r>
              <a:rPr lang="en-IN" sz="2400" dirty="0" smtClean="0"/>
              <a:t> "That which"</a:t>
            </a:r>
          </a:p>
          <a:p>
            <a:pPr lvl="0" algn="ctr"/>
            <a:r>
              <a:rPr lang="en-IN" sz="2400" b="1" dirty="0" err="1" smtClean="0"/>
              <a:t>क्रियान्वयी</a:t>
            </a:r>
            <a:r>
              <a:rPr lang="en-IN" sz="2400" b="1" dirty="0" smtClean="0"/>
              <a:t> (</a:t>
            </a:r>
            <a:r>
              <a:rPr lang="en-IN" sz="2400" b="1" dirty="0" err="1" smtClean="0"/>
              <a:t>kriyānvayī</a:t>
            </a:r>
            <a:r>
              <a:rPr lang="en-IN" sz="2400" b="1" dirty="0" smtClean="0"/>
              <a:t>):</a:t>
            </a:r>
            <a:r>
              <a:rPr lang="en-IN" sz="2400" dirty="0" smtClean="0"/>
              <a:t> "Dependent on or associated with an action (verb)"</a:t>
            </a:r>
          </a:p>
          <a:p>
            <a:pPr lvl="0" algn="ctr"/>
            <a:r>
              <a:rPr lang="en-IN" sz="2400" b="1" dirty="0" err="1" smtClean="0"/>
              <a:t>तत्</a:t>
            </a:r>
            <a:r>
              <a:rPr lang="en-IN" sz="2400" b="1" dirty="0" smtClean="0"/>
              <a:t> (tat):</a:t>
            </a:r>
            <a:r>
              <a:rPr lang="en-IN" sz="2400" dirty="0" smtClean="0"/>
              <a:t> "That"</a:t>
            </a:r>
          </a:p>
          <a:p>
            <a:pPr lvl="0" algn="ctr"/>
            <a:r>
              <a:rPr lang="en-IN" sz="2400" b="1" dirty="0" err="1" smtClean="0"/>
              <a:t>कारकम्</a:t>
            </a:r>
            <a:r>
              <a:rPr lang="en-IN" sz="2400" b="1" dirty="0" smtClean="0"/>
              <a:t> (</a:t>
            </a:r>
            <a:r>
              <a:rPr lang="en-IN" sz="2400" b="1" dirty="0" err="1" smtClean="0"/>
              <a:t>kārakam</a:t>
            </a:r>
            <a:r>
              <a:rPr lang="en-IN" sz="2400" b="1" dirty="0" smtClean="0"/>
              <a:t>):</a:t>
            </a:r>
            <a:r>
              <a:rPr lang="en-IN" sz="2400" dirty="0" smtClean="0"/>
              <a:t> "</a:t>
            </a:r>
            <a:r>
              <a:rPr lang="en-IN" sz="2400" dirty="0" err="1" smtClean="0"/>
              <a:t>Kāraka</a:t>
            </a:r>
            <a:r>
              <a:rPr lang="en-IN" sz="2400" dirty="0" smtClean="0"/>
              <a:t>" or "agent/participant" in the action, generally translated as "case" or "grammatical relation."</a:t>
            </a:r>
          </a:p>
          <a:p>
            <a:pPr algn="ctr"/>
            <a:r>
              <a:rPr lang="en-IN" sz="2400" b="1" dirty="0" smtClean="0"/>
              <a:t>Translation:</a:t>
            </a:r>
          </a:p>
          <a:p>
            <a:pPr algn="ctr"/>
            <a:r>
              <a:rPr lang="en-IN" sz="2400" b="1" dirty="0" smtClean="0"/>
              <a:t>"That which is associated with or dependent on an action (verb) is called a '</a:t>
            </a:r>
            <a:r>
              <a:rPr lang="en-IN" sz="2400" b="1" dirty="0" err="1" smtClean="0"/>
              <a:t>Kāraka</a:t>
            </a:r>
            <a:r>
              <a:rPr lang="en-IN" sz="2400" b="1" dirty="0" smtClean="0"/>
              <a:t>'."</a:t>
            </a:r>
            <a:endParaRPr lang="en-IN"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72" y="571480"/>
            <a:ext cx="8143932" cy="4832092"/>
          </a:xfrm>
          <a:prstGeom prst="rect">
            <a:avLst/>
          </a:prstGeom>
          <a:solidFill>
            <a:schemeClr val="tx2">
              <a:lumMod val="20000"/>
              <a:lumOff val="80000"/>
            </a:schemeClr>
          </a:solidFill>
          <a:ln>
            <a:solidFill>
              <a:schemeClr val="accent1"/>
            </a:solidFill>
          </a:ln>
        </p:spPr>
        <p:txBody>
          <a:bodyPr wrap="square">
            <a:spAutoFit/>
          </a:bodyPr>
          <a:lstStyle/>
          <a:p>
            <a:pPr algn="ctr"/>
            <a:endParaRPr lang="en-IN" sz="2800" dirty="0" smtClean="0"/>
          </a:p>
          <a:p>
            <a:pPr algn="ctr"/>
            <a:r>
              <a:rPr lang="en-IN" sz="2800" dirty="0" err="1" smtClean="0"/>
              <a:t>kāraka</a:t>
            </a:r>
            <a:r>
              <a:rPr lang="en-IN" sz="2800" dirty="0" smtClean="0"/>
              <a:t> The </a:t>
            </a:r>
            <a:r>
              <a:rPr lang="en-IN" sz="2800" dirty="0" err="1" smtClean="0"/>
              <a:t>Pāṇinian</a:t>
            </a:r>
            <a:r>
              <a:rPr lang="en-IN" sz="2800" dirty="0" smtClean="0"/>
              <a:t> school assumes that sentences have a basic structure. There is a verb, like </a:t>
            </a:r>
            <a:r>
              <a:rPr lang="en-IN" sz="2800" dirty="0" err="1" smtClean="0"/>
              <a:t>dadAti</a:t>
            </a:r>
            <a:r>
              <a:rPr lang="en-IN" sz="2800" dirty="0" smtClean="0"/>
              <a:t> (gives) that describes some action and decides the meaning of the sentence. And there are different components involved in this action: </a:t>
            </a:r>
          </a:p>
          <a:p>
            <a:pPr algn="ctr"/>
            <a:r>
              <a:rPr lang="en-US" sz="2800" dirty="0" smtClean="0"/>
              <a:t>The key word in a sentence is the verb. Verb denotes the tense, person &amp; number. When we take the verb  and ask questions on it, which are called </a:t>
            </a:r>
            <a:r>
              <a:rPr lang="en-US" sz="2800" dirty="0" err="1" smtClean="0"/>
              <a:t>sapta</a:t>
            </a:r>
            <a:r>
              <a:rPr lang="en-US" sz="2800" dirty="0" smtClean="0"/>
              <a:t> ka-</a:t>
            </a:r>
            <a:r>
              <a:rPr lang="en-US" sz="2800" dirty="0" err="1" smtClean="0"/>
              <a:t>kArAH</a:t>
            </a:r>
            <a:r>
              <a:rPr lang="en-US" sz="2800" dirty="0" smtClean="0"/>
              <a:t>, the answers  are the six cases  called </a:t>
            </a:r>
            <a:r>
              <a:rPr lang="en-US" sz="2800" dirty="0" err="1" smtClean="0"/>
              <a:t>vibhakti</a:t>
            </a:r>
            <a:r>
              <a:rPr lang="en-US" sz="2800" dirty="0" smtClean="0"/>
              <a:t>-s  in </a:t>
            </a:r>
            <a:r>
              <a:rPr lang="en-US" sz="2800" dirty="0" err="1" smtClean="0"/>
              <a:t>sanskrit</a:t>
            </a:r>
            <a:r>
              <a:rPr lang="en-US" sz="2800" dirty="0"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357158" y="785794"/>
            <a:ext cx="8501122" cy="5909310"/>
          </a:xfrm>
          <a:prstGeom prst="rect">
            <a:avLst/>
          </a:prstGeom>
          <a:solidFill>
            <a:schemeClr val="tx2">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algn="ctr"/>
            <a:r>
              <a:rPr lang="en-IN" sz="2000" dirty="0" smtClean="0"/>
              <a:t>The idea is that the roles that nouns or pronouns play in relation to a verb are described as </a:t>
            </a:r>
            <a:r>
              <a:rPr lang="en-IN" sz="2000" b="1" dirty="0" smtClean="0"/>
              <a:t>"</a:t>
            </a:r>
            <a:r>
              <a:rPr lang="en-IN" sz="2000" b="1" dirty="0" err="1" smtClean="0"/>
              <a:t>Kārakas</a:t>
            </a:r>
            <a:r>
              <a:rPr lang="en-IN" sz="2000" b="1" dirty="0" smtClean="0"/>
              <a:t>"</a:t>
            </a:r>
            <a:r>
              <a:rPr lang="en-IN" sz="2000" dirty="0" smtClean="0"/>
              <a:t>.</a:t>
            </a:r>
          </a:p>
          <a:p>
            <a:pPr algn="ctr"/>
            <a:r>
              <a:rPr lang="en-IN" sz="2000" b="1" dirty="0" smtClean="0"/>
              <a:t>Types of </a:t>
            </a:r>
            <a:r>
              <a:rPr lang="en-IN" sz="2000" b="1" dirty="0" err="1" smtClean="0"/>
              <a:t>Kārakas</a:t>
            </a:r>
            <a:r>
              <a:rPr lang="en-IN" sz="2000" b="1" dirty="0" smtClean="0"/>
              <a:t>:</a:t>
            </a:r>
          </a:p>
          <a:p>
            <a:pPr algn="ctr"/>
            <a:r>
              <a:rPr lang="en-IN" sz="2000" dirty="0" err="1" smtClean="0"/>
              <a:t>Pāṇini</a:t>
            </a:r>
            <a:r>
              <a:rPr lang="en-IN" sz="2000" dirty="0" smtClean="0"/>
              <a:t> identifies six primary </a:t>
            </a:r>
            <a:r>
              <a:rPr lang="en-IN" sz="2000" dirty="0" err="1" smtClean="0"/>
              <a:t>Kārakas</a:t>
            </a:r>
            <a:r>
              <a:rPr lang="en-IN" sz="2000" dirty="0" smtClean="0"/>
              <a:t>:</a:t>
            </a:r>
          </a:p>
          <a:p>
            <a:pPr lvl="0" algn="ctr"/>
            <a:r>
              <a:rPr lang="en-IN" sz="2000" b="1" dirty="0" err="1" smtClean="0"/>
              <a:t>कर्तृ</a:t>
            </a:r>
            <a:r>
              <a:rPr lang="en-IN" sz="2000" b="1" dirty="0" smtClean="0"/>
              <a:t> (</a:t>
            </a:r>
            <a:r>
              <a:rPr lang="en-IN" sz="2000" b="1" dirty="0" err="1" smtClean="0"/>
              <a:t>Kartr</a:t>
            </a:r>
            <a:r>
              <a:rPr lang="en-IN" sz="2000" b="1" dirty="0" smtClean="0"/>
              <a:t>)</a:t>
            </a:r>
            <a:r>
              <a:rPr lang="en-IN" sz="2000" dirty="0" smtClean="0"/>
              <a:t>: The doer or agent (Subject).</a:t>
            </a:r>
          </a:p>
          <a:p>
            <a:pPr lvl="0" algn="ctr"/>
            <a:r>
              <a:rPr lang="en-IN" sz="2000" b="1" dirty="0" err="1" smtClean="0"/>
              <a:t>कर्म</a:t>
            </a:r>
            <a:r>
              <a:rPr lang="en-IN" sz="2000" b="1" dirty="0" smtClean="0"/>
              <a:t> (Karma)</a:t>
            </a:r>
            <a:r>
              <a:rPr lang="en-IN" sz="2000" dirty="0" smtClean="0"/>
              <a:t>: The object or what is being acted upon.</a:t>
            </a:r>
          </a:p>
          <a:p>
            <a:pPr lvl="0" algn="ctr"/>
            <a:r>
              <a:rPr lang="en-IN" sz="2000" b="1" dirty="0" err="1" smtClean="0"/>
              <a:t>करण</a:t>
            </a:r>
            <a:r>
              <a:rPr lang="en-IN" sz="2000" b="1" dirty="0" smtClean="0"/>
              <a:t> (</a:t>
            </a:r>
            <a:r>
              <a:rPr lang="en-IN" sz="2000" b="1" dirty="0" err="1" smtClean="0"/>
              <a:t>Karaṇa</a:t>
            </a:r>
            <a:r>
              <a:rPr lang="en-IN" sz="2000" b="1" dirty="0" smtClean="0"/>
              <a:t>)</a:t>
            </a:r>
            <a:r>
              <a:rPr lang="en-IN" sz="2000" dirty="0" smtClean="0"/>
              <a:t>: The instrument or means by which the action is performed.</a:t>
            </a:r>
          </a:p>
          <a:p>
            <a:pPr lvl="0" algn="ctr"/>
            <a:r>
              <a:rPr lang="en-IN" sz="2000" b="1" dirty="0" err="1" smtClean="0"/>
              <a:t>संप्रदान</a:t>
            </a:r>
            <a:r>
              <a:rPr lang="en-IN" sz="2000" b="1" dirty="0" smtClean="0"/>
              <a:t> (</a:t>
            </a:r>
            <a:r>
              <a:rPr lang="en-IN" sz="2000" b="1" dirty="0" err="1" smtClean="0"/>
              <a:t>Sampradāna</a:t>
            </a:r>
            <a:r>
              <a:rPr lang="en-IN" sz="2000" b="1" dirty="0" smtClean="0"/>
              <a:t>)</a:t>
            </a:r>
            <a:r>
              <a:rPr lang="en-IN" sz="2000" dirty="0" smtClean="0"/>
              <a:t>: The recipient or beneficiary of the action.</a:t>
            </a:r>
          </a:p>
          <a:p>
            <a:pPr lvl="0" algn="ctr"/>
            <a:r>
              <a:rPr lang="en-IN" sz="2000" b="1" dirty="0" err="1" smtClean="0"/>
              <a:t>अपादान</a:t>
            </a:r>
            <a:r>
              <a:rPr lang="en-IN" sz="2000" b="1" dirty="0" smtClean="0"/>
              <a:t> (</a:t>
            </a:r>
            <a:r>
              <a:rPr lang="en-IN" sz="2000" b="1" dirty="0" err="1" smtClean="0"/>
              <a:t>Apādāna</a:t>
            </a:r>
            <a:r>
              <a:rPr lang="en-IN" sz="2000" b="1" dirty="0" smtClean="0"/>
              <a:t>)</a:t>
            </a:r>
            <a:r>
              <a:rPr lang="en-IN" sz="2000" dirty="0" smtClean="0"/>
              <a:t>: The point of origin or separation.</a:t>
            </a:r>
          </a:p>
          <a:p>
            <a:pPr lvl="0" algn="ctr"/>
            <a:r>
              <a:rPr lang="en-IN" sz="2000" b="1" dirty="0" err="1" smtClean="0"/>
              <a:t>अधिकरण</a:t>
            </a:r>
            <a:r>
              <a:rPr lang="en-IN" sz="2000" b="1" dirty="0" smtClean="0"/>
              <a:t> (</a:t>
            </a:r>
            <a:r>
              <a:rPr lang="en-IN" sz="2000" b="1" dirty="0" err="1" smtClean="0"/>
              <a:t>Adhikaraṇa</a:t>
            </a:r>
            <a:r>
              <a:rPr lang="en-IN" sz="2000" b="1" dirty="0" smtClean="0"/>
              <a:t>)</a:t>
            </a:r>
            <a:r>
              <a:rPr lang="en-IN" sz="2000" dirty="0" smtClean="0"/>
              <a:t>: The location or context within which the action occurs.</a:t>
            </a:r>
          </a:p>
          <a:p>
            <a:pPr algn="ctr"/>
            <a:r>
              <a:rPr lang="en-IN" sz="2000" b="1" dirty="0" smtClean="0"/>
              <a:t>Example:</a:t>
            </a:r>
          </a:p>
          <a:p>
            <a:pPr algn="ctr"/>
            <a:r>
              <a:rPr lang="en-IN" sz="2000" dirty="0" smtClean="0"/>
              <a:t>Consider the sentence </a:t>
            </a:r>
            <a:r>
              <a:rPr lang="en-IN" sz="2000" b="1" dirty="0" err="1" smtClean="0"/>
              <a:t>rāmaḥ</a:t>
            </a:r>
            <a:r>
              <a:rPr lang="en-IN" sz="2000" b="1" dirty="0" smtClean="0"/>
              <a:t> </a:t>
            </a:r>
            <a:r>
              <a:rPr lang="en-IN" sz="2000" b="1" dirty="0" err="1" smtClean="0"/>
              <a:t>phalam</a:t>
            </a:r>
            <a:r>
              <a:rPr lang="en-IN" sz="2000" b="1" dirty="0" smtClean="0"/>
              <a:t> </a:t>
            </a:r>
            <a:r>
              <a:rPr lang="en-IN" sz="2000" b="1" dirty="0" err="1" smtClean="0"/>
              <a:t>dadāti</a:t>
            </a:r>
            <a:r>
              <a:rPr lang="en-IN" sz="2000" b="1" dirty="0" smtClean="0"/>
              <a:t> ( </a:t>
            </a:r>
            <a:r>
              <a:rPr lang="en-IN" sz="2000" b="1" dirty="0" err="1" smtClean="0"/>
              <a:t>rama</a:t>
            </a:r>
            <a:r>
              <a:rPr lang="en-IN" sz="2000" b="1" dirty="0" smtClean="0"/>
              <a:t> gives a fruit) </a:t>
            </a:r>
            <a:endParaRPr lang="en-IN" sz="2000" dirty="0" smtClean="0"/>
          </a:p>
          <a:p>
            <a:pPr lvl="0" algn="ctr"/>
            <a:r>
              <a:rPr lang="en-IN" sz="2000" b="1" dirty="0" err="1" smtClean="0"/>
              <a:t>Rāmaḥ</a:t>
            </a:r>
            <a:r>
              <a:rPr lang="en-IN" sz="2000" b="1" dirty="0" smtClean="0"/>
              <a:t>:</a:t>
            </a:r>
            <a:r>
              <a:rPr lang="en-IN" sz="2000" dirty="0" smtClean="0"/>
              <a:t> The doer (agent) of the action, hence </a:t>
            </a:r>
            <a:r>
              <a:rPr lang="en-IN" sz="2000" b="1" dirty="0" err="1" smtClean="0"/>
              <a:t>Kartr</a:t>
            </a:r>
            <a:r>
              <a:rPr lang="en-IN" sz="2000" dirty="0" smtClean="0"/>
              <a:t>.</a:t>
            </a:r>
          </a:p>
          <a:p>
            <a:pPr lvl="0" algn="ctr"/>
            <a:r>
              <a:rPr lang="en-IN" sz="2000" b="1" dirty="0" smtClean="0"/>
              <a:t> </a:t>
            </a:r>
            <a:r>
              <a:rPr lang="en-IN" sz="2000" b="1" dirty="0" err="1" smtClean="0"/>
              <a:t>phalaṁ</a:t>
            </a:r>
            <a:r>
              <a:rPr lang="en-IN" sz="2000" b="1" dirty="0" smtClean="0"/>
              <a:t>:</a:t>
            </a:r>
            <a:r>
              <a:rPr lang="en-IN" sz="2000" dirty="0" smtClean="0"/>
              <a:t> The object, hence </a:t>
            </a:r>
            <a:r>
              <a:rPr lang="en-IN" sz="2000" b="1" dirty="0" smtClean="0"/>
              <a:t>Karma</a:t>
            </a:r>
            <a:r>
              <a:rPr lang="en-IN" sz="2000" dirty="0" smtClean="0"/>
              <a:t>.</a:t>
            </a:r>
          </a:p>
          <a:p>
            <a:pPr algn="ctr"/>
            <a:r>
              <a:rPr lang="en-IN" sz="2000" dirty="0" smtClean="0"/>
              <a:t>Here, the roles of "Rama" and “fruit" in relation to the action “gives" are described as </a:t>
            </a:r>
            <a:r>
              <a:rPr lang="en-IN" sz="2000" b="1" dirty="0" err="1" smtClean="0"/>
              <a:t>Kārakas</a:t>
            </a:r>
            <a:r>
              <a:rPr lang="en-IN" sz="2000" dirty="0" smtClean="0"/>
              <a:t>.</a:t>
            </a:r>
          </a:p>
          <a:p>
            <a:pPr algn="ctr"/>
            <a:endParaRPr lang="en-IN"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357158" y="571480"/>
            <a:ext cx="8501122" cy="6124754"/>
          </a:xfrm>
          <a:prstGeom prst="rect">
            <a:avLst/>
          </a:prstGeom>
          <a:solidFill>
            <a:schemeClr val="tx2">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lvl="0" algn="ctr" fontAlgn="base">
              <a:spcBef>
                <a:spcPct val="0"/>
              </a:spcBef>
              <a:spcAft>
                <a:spcPct val="0"/>
              </a:spcAft>
            </a:pPr>
            <a:r>
              <a:rPr lang="en-IN" dirty="0" smtClean="0"/>
              <a:t>We can see the same arrangement in </a:t>
            </a:r>
            <a:r>
              <a:rPr lang="en-IN" dirty="0" err="1" smtClean="0"/>
              <a:t>kAraka</a:t>
            </a:r>
            <a:r>
              <a:rPr lang="en-IN" dirty="0" smtClean="0"/>
              <a:t> which is given by </a:t>
            </a:r>
            <a:r>
              <a:rPr lang="en-IN" dirty="0" err="1" smtClean="0"/>
              <a:t>Maharshi</a:t>
            </a:r>
            <a:r>
              <a:rPr lang="en-IN" dirty="0" smtClean="0"/>
              <a:t> </a:t>
            </a:r>
            <a:r>
              <a:rPr lang="en-IN" dirty="0" err="1" smtClean="0"/>
              <a:t>pANini</a:t>
            </a:r>
            <a:r>
              <a:rPr lang="en-IN" dirty="0" smtClean="0"/>
              <a:t>  around 2300 years ago.</a:t>
            </a:r>
          </a:p>
          <a:p>
            <a:pPr lvl="0" algn="ctr" fontAlgn="base">
              <a:spcBef>
                <a:spcPct val="0"/>
              </a:spcBef>
              <a:spcAft>
                <a:spcPct val="0"/>
              </a:spcAft>
            </a:pPr>
            <a:r>
              <a:rPr lang="en-IN" dirty="0" smtClean="0"/>
              <a:t>What is a karaka in </a:t>
            </a:r>
            <a:r>
              <a:rPr lang="en-IN" dirty="0" err="1" smtClean="0"/>
              <a:t>sanskrit</a:t>
            </a:r>
            <a:r>
              <a:rPr lang="en-IN" dirty="0" smtClean="0"/>
              <a:t>? </a:t>
            </a:r>
          </a:p>
          <a:p>
            <a:pPr lvl="0" algn="ctr" fontAlgn="base">
              <a:spcBef>
                <a:spcPct val="0"/>
              </a:spcBef>
              <a:spcAft>
                <a:spcPct val="0"/>
              </a:spcAft>
            </a:pPr>
            <a:r>
              <a:rPr kumimoji="0" lang="en-US" sz="1800" b="0" i="0" u="none" strike="noStrike" cap="none" normalizeH="0" baseline="0" dirty="0" smtClean="0">
                <a:ln>
                  <a:noFill/>
                </a:ln>
                <a:solidFill>
                  <a:schemeClr val="tx1"/>
                </a:solidFill>
                <a:effectLst/>
                <a:latin typeface="Arial" charset="0"/>
                <a:cs typeface="Arial" charset="0"/>
              </a:rPr>
              <a:t>In Sanskrit, the term "Karaka" (</a:t>
            </a:r>
            <a:r>
              <a:rPr kumimoji="0" lang="x-none" sz="1800" b="0" i="0" u="none" strike="noStrike" cap="none" normalizeH="0" baseline="0" dirty="0" smtClean="0">
                <a:ln>
                  <a:noFill/>
                </a:ln>
                <a:solidFill>
                  <a:schemeClr val="tx1"/>
                </a:solidFill>
                <a:effectLst/>
                <a:latin typeface="Arial" charset="0"/>
                <a:cs typeface="Mangal"/>
              </a:rPr>
              <a:t>कारक</a:t>
            </a:r>
            <a:r>
              <a:rPr kumimoji="0" lang="en-US" sz="1800" b="0" i="0" u="none" strike="noStrike" cap="none" normalizeH="0" baseline="0" dirty="0" smtClean="0">
                <a:ln>
                  <a:noFill/>
                </a:ln>
                <a:solidFill>
                  <a:schemeClr val="tx1"/>
                </a:solidFill>
                <a:effectLst/>
                <a:latin typeface="Arial" charset="0"/>
                <a:cs typeface="Arial" charset="0"/>
              </a:rPr>
              <a:t>) refers to a grammatical category that denotes the relation between a verb and its participants in a sentence. Specifically, "Karaka" relates to the different roles that words play in the context of the verb's action, such as </a:t>
            </a:r>
          </a:p>
          <a:p>
            <a:pPr lvl="0" algn="ctr" fontAlgn="base">
              <a:spcBef>
                <a:spcPct val="0"/>
              </a:spcBef>
              <a:spcAft>
                <a:spcPct val="0"/>
              </a:spcAft>
            </a:pPr>
            <a:r>
              <a:rPr lang="en-US" sz="2000" b="1" dirty="0" err="1" smtClean="0">
                <a:latin typeface="Arial" charset="0"/>
                <a:cs typeface="Arial" charset="0"/>
              </a:rPr>
              <a:t>kaH</a:t>
            </a:r>
            <a:r>
              <a:rPr lang="en-US" sz="2000" b="1" dirty="0" smtClean="0">
                <a:latin typeface="Arial" charset="0"/>
                <a:cs typeface="Arial" charset="0"/>
              </a:rPr>
              <a:t>? Who? the </a:t>
            </a:r>
            <a:r>
              <a:rPr lang="en-US" sz="2000" b="1" dirty="0" err="1" smtClean="0">
                <a:latin typeface="Arial" charset="0"/>
                <a:cs typeface="Arial" charset="0"/>
              </a:rPr>
              <a:t>kartr</a:t>
            </a:r>
            <a:r>
              <a:rPr lang="en-US" sz="2000" b="1" dirty="0" smtClean="0">
                <a:latin typeface="Arial" charset="0"/>
                <a:cs typeface="Arial" charset="0"/>
              </a:rPr>
              <a:t>, </a:t>
            </a:r>
            <a:r>
              <a:rPr kumimoji="0" lang="en-US" sz="2000" b="1" i="0" u="none" strike="noStrike" cap="none" normalizeH="0" baseline="0" dirty="0" smtClean="0">
                <a:ln>
                  <a:noFill/>
                </a:ln>
                <a:solidFill>
                  <a:schemeClr val="tx1"/>
                </a:solidFill>
                <a:effectLst/>
                <a:latin typeface="Arial" charset="0"/>
                <a:cs typeface="Arial" charset="0"/>
              </a:rPr>
              <a:t>the subject</a:t>
            </a:r>
            <a:r>
              <a:rPr lang="en-US" sz="2000" b="1" dirty="0" smtClean="0">
                <a:latin typeface="Arial" charset="0"/>
                <a:cs typeface="Arial" charset="0"/>
              </a:rPr>
              <a:t>, </a:t>
            </a:r>
          </a:p>
          <a:p>
            <a:pPr lvl="0" algn="ctr" fontAlgn="base">
              <a:spcBef>
                <a:spcPct val="0"/>
              </a:spcBef>
              <a:spcAft>
                <a:spcPct val="0"/>
              </a:spcAft>
            </a:pPr>
            <a:r>
              <a:rPr lang="en-US" sz="2000" b="1" dirty="0" smtClean="0">
                <a:latin typeface="Arial" charset="0"/>
                <a:cs typeface="Arial" charset="0"/>
              </a:rPr>
              <a:t>Kim? What/whom ? karma the object, </a:t>
            </a:r>
          </a:p>
          <a:p>
            <a:pPr lvl="0" algn="ctr" fontAlgn="base">
              <a:spcBef>
                <a:spcPct val="0"/>
              </a:spcBef>
              <a:spcAft>
                <a:spcPct val="0"/>
              </a:spcAft>
            </a:pPr>
            <a:r>
              <a:rPr lang="en-US" sz="2000" b="1" dirty="0" err="1" smtClean="0">
                <a:latin typeface="Arial" charset="0"/>
                <a:cs typeface="Arial" charset="0"/>
              </a:rPr>
              <a:t>Katham</a:t>
            </a:r>
            <a:r>
              <a:rPr lang="en-US" sz="2000" b="1" dirty="0" smtClean="0">
                <a:latin typeface="Arial" charset="0"/>
                <a:cs typeface="Arial" charset="0"/>
              </a:rPr>
              <a:t>? How? </a:t>
            </a:r>
            <a:r>
              <a:rPr lang="en-US" sz="2000" b="1" dirty="0" err="1" smtClean="0">
                <a:latin typeface="Arial" charset="0"/>
                <a:cs typeface="Arial" charset="0"/>
              </a:rPr>
              <a:t>karaNa</a:t>
            </a:r>
            <a:r>
              <a:rPr lang="en-US" sz="2000" b="1" dirty="0" smtClean="0">
                <a:latin typeface="Arial" charset="0"/>
                <a:cs typeface="Arial" charset="0"/>
              </a:rPr>
              <a:t> the instrument, </a:t>
            </a:r>
          </a:p>
          <a:p>
            <a:pPr lvl="0" algn="ctr" fontAlgn="base">
              <a:spcBef>
                <a:spcPct val="0"/>
              </a:spcBef>
              <a:spcAft>
                <a:spcPct val="0"/>
              </a:spcAft>
            </a:pPr>
            <a:r>
              <a:rPr lang="en-US" sz="2000" b="1" dirty="0" err="1" smtClean="0">
                <a:latin typeface="Arial" charset="0"/>
                <a:cs typeface="Arial" charset="0"/>
              </a:rPr>
              <a:t>Kimartham</a:t>
            </a:r>
            <a:r>
              <a:rPr lang="en-US" sz="2000" b="1" dirty="0" smtClean="0">
                <a:latin typeface="Arial" charset="0"/>
                <a:cs typeface="Arial" charset="0"/>
              </a:rPr>
              <a:t>? Why? the purpose the </a:t>
            </a:r>
            <a:r>
              <a:rPr lang="en-US" sz="2000" b="1" dirty="0" err="1" smtClean="0">
                <a:latin typeface="Arial" charset="0"/>
                <a:cs typeface="Arial" charset="0"/>
              </a:rPr>
              <a:t>sampradAna</a:t>
            </a:r>
            <a:r>
              <a:rPr lang="en-US" sz="2000" b="1" dirty="0" smtClean="0">
                <a:latin typeface="Arial" charset="0"/>
                <a:cs typeface="Arial" charset="0"/>
              </a:rPr>
              <a:t>, </a:t>
            </a:r>
          </a:p>
          <a:p>
            <a:pPr lvl="0" algn="ctr" fontAlgn="base">
              <a:spcBef>
                <a:spcPct val="0"/>
              </a:spcBef>
              <a:spcAft>
                <a:spcPct val="0"/>
              </a:spcAft>
            </a:pPr>
            <a:r>
              <a:rPr lang="en-US" sz="2000" b="1" dirty="0" err="1" smtClean="0">
                <a:latin typeface="Arial" charset="0"/>
                <a:cs typeface="Arial" charset="0"/>
              </a:rPr>
              <a:t>kutaH</a:t>
            </a:r>
            <a:r>
              <a:rPr lang="en-US" sz="2000" b="1" dirty="0" smtClean="0">
                <a:latin typeface="Arial" charset="0"/>
                <a:cs typeface="Arial" charset="0"/>
              </a:rPr>
              <a:t>? from where the </a:t>
            </a:r>
            <a:r>
              <a:rPr lang="en-US" sz="2000" b="1" dirty="0" err="1" smtClean="0">
                <a:latin typeface="Arial" charset="0"/>
                <a:cs typeface="Arial" charset="0"/>
              </a:rPr>
              <a:t>apAdAna</a:t>
            </a:r>
            <a:r>
              <a:rPr lang="en-US" sz="2000" b="1" dirty="0" smtClean="0">
                <a:latin typeface="Arial" charset="0"/>
                <a:cs typeface="Arial" charset="0"/>
              </a:rPr>
              <a:t>, and</a:t>
            </a:r>
          </a:p>
          <a:p>
            <a:pPr lvl="0" algn="ctr" fontAlgn="base">
              <a:spcBef>
                <a:spcPct val="0"/>
              </a:spcBef>
              <a:spcAft>
                <a:spcPct val="0"/>
              </a:spcAft>
            </a:pPr>
            <a:r>
              <a:rPr lang="en-US" sz="2000" b="1" dirty="0" err="1" smtClean="0">
                <a:latin typeface="Arial" charset="0"/>
                <a:cs typeface="Arial" charset="0"/>
              </a:rPr>
              <a:t>Kutra</a:t>
            </a:r>
            <a:r>
              <a:rPr lang="en-US" sz="2000" b="1" dirty="0" smtClean="0">
                <a:latin typeface="Arial" charset="0"/>
                <a:cs typeface="Arial" charset="0"/>
              </a:rPr>
              <a:t>/ </a:t>
            </a:r>
            <a:r>
              <a:rPr lang="en-US" sz="2000" b="1" dirty="0" err="1" smtClean="0">
                <a:latin typeface="Arial" charset="0"/>
                <a:cs typeface="Arial" charset="0"/>
              </a:rPr>
              <a:t>kadA</a:t>
            </a:r>
            <a:r>
              <a:rPr lang="en-US" sz="2000" b="1" dirty="0" smtClean="0">
                <a:latin typeface="Arial" charset="0"/>
                <a:cs typeface="Arial" charset="0"/>
              </a:rPr>
              <a:t>? Where/when? “</a:t>
            </a:r>
            <a:r>
              <a:rPr lang="en-US" sz="2000" b="1" dirty="0" err="1" smtClean="0">
                <a:latin typeface="Arial" charset="0"/>
                <a:cs typeface="Arial" charset="0"/>
              </a:rPr>
              <a:t>adhikaraNa</a:t>
            </a:r>
            <a:r>
              <a:rPr lang="en-US" sz="2000" b="1" dirty="0" smtClean="0">
                <a:latin typeface="Arial" charset="0"/>
                <a:cs typeface="Arial" charset="0"/>
              </a:rPr>
              <a:t> (location </a:t>
            </a:r>
            <a:r>
              <a:rPr lang="en-US" sz="2000" b="1" dirty="0" err="1" smtClean="0">
                <a:latin typeface="Arial" charset="0"/>
                <a:cs typeface="Arial" charset="0"/>
              </a:rPr>
              <a:t>ie</a:t>
            </a:r>
            <a:r>
              <a:rPr lang="en-US" sz="2000" b="1" dirty="0" smtClean="0">
                <a:latin typeface="Arial" charset="0"/>
                <a:cs typeface="Arial" charset="0"/>
              </a:rPr>
              <a:t>; where &amp; when).</a:t>
            </a:r>
            <a:r>
              <a:rPr kumimoji="0" lang="en-US" sz="2000" b="1" i="0" u="none" strike="noStrike" cap="none" normalizeH="0" baseline="0" dirty="0" smtClean="0">
                <a:ln>
                  <a:noFill/>
                </a:ln>
                <a:solidFill>
                  <a:schemeClr val="tx1"/>
                </a:solidFill>
                <a:effectLst/>
                <a:latin typeface="Arial"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Sanskrit grammar categorizes these roles to help understand how each word in a sentence contributes to the overall meaning.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The concept of Karaka is a crucial aspect of Sanskrit syntax and helps in the analysis and construction of sentences, ensuring clarity in communication and meaning.</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72" y="571480"/>
            <a:ext cx="8143932" cy="5324535"/>
          </a:xfrm>
          <a:prstGeom prst="rect">
            <a:avLst/>
          </a:prstGeom>
          <a:solidFill>
            <a:schemeClr val="tx2">
              <a:lumMod val="20000"/>
              <a:lumOff val="80000"/>
            </a:schemeClr>
          </a:solidFill>
          <a:ln>
            <a:solidFill>
              <a:schemeClr val="accent1"/>
            </a:solidFill>
          </a:ln>
        </p:spPr>
        <p:txBody>
          <a:bodyPr wrap="square">
            <a:spAutoFit/>
          </a:bodyPr>
          <a:lstStyle/>
          <a:p>
            <a:pPr algn="ctr"/>
            <a:r>
              <a:rPr lang="en-US" sz="2400" dirty="0" smtClean="0"/>
              <a:t>Since Sanskrit is an inflectional language, the nouns will change their root form in to 24 forms, as every noun has three components, gender, number &amp; case. </a:t>
            </a:r>
          </a:p>
          <a:p>
            <a:pPr algn="ctr"/>
            <a:r>
              <a:rPr lang="en-US" sz="2400" dirty="0" smtClean="0"/>
              <a:t>There are three </a:t>
            </a:r>
            <a:r>
              <a:rPr lang="en-US" sz="2400" dirty="0" err="1" smtClean="0"/>
              <a:t>linga</a:t>
            </a:r>
            <a:r>
              <a:rPr lang="en-US" sz="2400" dirty="0" smtClean="0"/>
              <a:t> or genders, masculine (</a:t>
            </a:r>
            <a:r>
              <a:rPr lang="en-US" sz="2400" dirty="0" err="1" smtClean="0"/>
              <a:t>pum</a:t>
            </a:r>
            <a:r>
              <a:rPr lang="en-US" sz="2400" dirty="0" smtClean="0"/>
              <a:t>), feminine (</a:t>
            </a:r>
            <a:r>
              <a:rPr lang="en-US" sz="2400" dirty="0" err="1" smtClean="0"/>
              <a:t>strI</a:t>
            </a:r>
            <a:r>
              <a:rPr lang="en-US" sz="2400" dirty="0" smtClean="0"/>
              <a:t>) &amp; neuter ( </a:t>
            </a:r>
            <a:r>
              <a:rPr lang="en-US" sz="2400" dirty="0" err="1" smtClean="0"/>
              <a:t>napum</a:t>
            </a:r>
            <a:r>
              <a:rPr lang="en-US" sz="2400" dirty="0" smtClean="0"/>
              <a:t>). </a:t>
            </a:r>
          </a:p>
          <a:p>
            <a:pPr algn="ctr"/>
            <a:r>
              <a:rPr lang="en-US" sz="2400" dirty="0" smtClean="0"/>
              <a:t>There are 3 </a:t>
            </a:r>
            <a:r>
              <a:rPr lang="en-US" sz="2400" dirty="0" err="1" smtClean="0"/>
              <a:t>vacanas</a:t>
            </a:r>
            <a:r>
              <a:rPr lang="en-US" sz="2400" dirty="0" smtClean="0"/>
              <a:t> or numbers, singular (</a:t>
            </a:r>
            <a:r>
              <a:rPr lang="en-US" sz="2400" dirty="0" err="1" smtClean="0"/>
              <a:t>eka</a:t>
            </a:r>
            <a:r>
              <a:rPr lang="en-US" sz="2400" dirty="0" smtClean="0"/>
              <a:t>), dual (</a:t>
            </a:r>
            <a:r>
              <a:rPr lang="en-US" sz="2400" dirty="0" err="1" smtClean="0"/>
              <a:t>dvi</a:t>
            </a:r>
            <a:r>
              <a:rPr lang="en-US" sz="2400" dirty="0" smtClean="0"/>
              <a:t>)&amp; plural (</a:t>
            </a:r>
            <a:r>
              <a:rPr lang="en-US" sz="2400" dirty="0" err="1" smtClean="0"/>
              <a:t>bahu</a:t>
            </a:r>
            <a:r>
              <a:rPr lang="en-US" sz="2400" dirty="0" smtClean="0"/>
              <a:t>). </a:t>
            </a:r>
          </a:p>
          <a:p>
            <a:pPr algn="ctr"/>
            <a:r>
              <a:rPr lang="en-US" sz="2400" dirty="0" smtClean="0"/>
              <a:t>There are 7 + 1 cases or </a:t>
            </a:r>
            <a:r>
              <a:rPr lang="en-US" sz="2400" dirty="0" err="1" smtClean="0"/>
              <a:t>vibhakti</a:t>
            </a:r>
            <a:r>
              <a:rPr lang="en-US" sz="2400" dirty="0" smtClean="0"/>
              <a:t>-s , making each noun into 24 forms. </a:t>
            </a:r>
          </a:p>
          <a:p>
            <a:pPr algn="ctr"/>
            <a:r>
              <a:rPr lang="en-US" sz="2400" dirty="0" smtClean="0"/>
              <a:t>The noun forms can be easily identified with the last part of the word which shows the meaning of that word. In English the meaning is obtained by the pre-positions which are separately used behind the noun. Hence the </a:t>
            </a:r>
            <a:r>
              <a:rPr lang="en-US" sz="2400" dirty="0" err="1" smtClean="0"/>
              <a:t>ord</a:t>
            </a:r>
            <a:r>
              <a:rPr lang="en-US" sz="2400" dirty="0" smtClean="0"/>
              <a:t> order or syntax is not essential in </a:t>
            </a:r>
            <a:r>
              <a:rPr lang="en-US" sz="2400" dirty="0" err="1" smtClean="0"/>
              <a:t>sanskrit</a:t>
            </a:r>
            <a:r>
              <a:rPr lang="en-US" sz="2800" dirty="0" smtClean="0"/>
              <a:t>.</a:t>
            </a:r>
            <a:endParaRPr lang="en-IN" sz="2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00033" y="714356"/>
            <a:ext cx="7929619" cy="5724644"/>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lvl="0" algn="ctr" eaLnBrk="0" fontAlgn="base" hangingPunct="0">
              <a:spcBef>
                <a:spcPct val="0"/>
              </a:spcBef>
              <a:spcAft>
                <a:spcPct val="0"/>
              </a:spcAft>
              <a:tabLst>
                <a:tab pos="457200" algn="l"/>
              </a:tabLst>
            </a:pPr>
            <a:r>
              <a:rPr lang="x-none" dirty="0" smtClean="0">
                <a:solidFill>
                  <a:schemeClr val="accent5">
                    <a:lumMod val="75000"/>
                  </a:schemeClr>
                </a:solidFill>
              </a:rPr>
              <a:t>वागर्थाविव सम्प्रुक्तौ वागर्थप्रतिपत्तये </a:t>
            </a:r>
            <a:endParaRPr lang="en-US" dirty="0" smtClean="0">
              <a:solidFill>
                <a:schemeClr val="accent5">
                  <a:lumMod val="75000"/>
                </a:schemeClr>
              </a:solidFill>
            </a:endParaRPr>
          </a:p>
          <a:p>
            <a:pPr lvl="0" algn="ctr" eaLnBrk="0" fontAlgn="base" hangingPunct="0">
              <a:spcBef>
                <a:spcPct val="0"/>
              </a:spcBef>
              <a:spcAft>
                <a:spcPct val="0"/>
              </a:spcAft>
              <a:tabLst>
                <a:tab pos="457200" algn="l"/>
              </a:tabLst>
            </a:pPr>
            <a:r>
              <a:rPr lang="x-none" dirty="0" smtClean="0">
                <a:solidFill>
                  <a:schemeClr val="accent5">
                    <a:lumMod val="75000"/>
                  </a:schemeClr>
                </a:solidFill>
              </a:rPr>
              <a:t>जगतः पितरौ वन्दे पार्वतीपरमेश्वरौ </a:t>
            </a:r>
            <a:endParaRPr lang="en-US" dirty="0" smtClean="0">
              <a:solidFill>
                <a:schemeClr val="accent5">
                  <a:lumMod val="75000"/>
                </a:schemeClr>
              </a:solidFill>
            </a:endParaRPr>
          </a:p>
          <a:p>
            <a:pPr lvl="0" algn="ctr" eaLnBrk="0" fontAlgn="base" hangingPunct="0">
              <a:spcBef>
                <a:spcPct val="0"/>
              </a:spcBef>
              <a:spcAft>
                <a:spcPct val="0"/>
              </a:spcAft>
              <a:tabLst>
                <a:tab pos="457200" algn="l"/>
              </a:tabLst>
            </a:pPr>
            <a:r>
              <a:rPr lang="en-IN" sz="2400" dirty="0" err="1" smtClean="0">
                <a:solidFill>
                  <a:srgbClr val="C00000"/>
                </a:solidFill>
              </a:rPr>
              <a:t>vāgarthāviva</a:t>
            </a:r>
            <a:r>
              <a:rPr lang="en-IN" sz="2400" dirty="0" smtClean="0">
                <a:solidFill>
                  <a:srgbClr val="C00000"/>
                </a:solidFill>
              </a:rPr>
              <a:t> </a:t>
            </a:r>
            <a:r>
              <a:rPr lang="en-IN" sz="2400" dirty="0" err="1" smtClean="0">
                <a:solidFill>
                  <a:srgbClr val="C00000"/>
                </a:solidFill>
              </a:rPr>
              <a:t>samp</a:t>
            </a:r>
            <a:r>
              <a:rPr lang="en-US" sz="2400" dirty="0" smtClean="0">
                <a:solidFill>
                  <a:srgbClr val="C00000"/>
                </a:solidFill>
                <a:latin typeface="Arial" pitchFamily="34" charset="0"/>
                <a:ea typeface="Times New Roman" pitchFamily="18" charset="0"/>
                <a:cs typeface="Arial" pitchFamily="34" charset="0"/>
              </a:rPr>
              <a:t>ṛ</a:t>
            </a:r>
            <a:r>
              <a:rPr lang="en-IN" sz="2400" dirty="0" err="1" smtClean="0">
                <a:solidFill>
                  <a:srgbClr val="C00000"/>
                </a:solidFill>
              </a:rPr>
              <a:t>ktau</a:t>
            </a:r>
            <a:r>
              <a:rPr lang="en-IN" sz="2400" dirty="0" smtClean="0">
                <a:solidFill>
                  <a:srgbClr val="C00000"/>
                </a:solidFill>
              </a:rPr>
              <a:t> </a:t>
            </a:r>
          </a:p>
          <a:p>
            <a:pPr lvl="0" algn="ctr" eaLnBrk="0" fontAlgn="base" hangingPunct="0">
              <a:spcBef>
                <a:spcPct val="0"/>
              </a:spcBef>
              <a:spcAft>
                <a:spcPct val="0"/>
              </a:spcAft>
              <a:tabLst>
                <a:tab pos="457200" algn="l"/>
              </a:tabLst>
            </a:pPr>
            <a:r>
              <a:rPr lang="en-IN" sz="2400" dirty="0" err="1" smtClean="0">
                <a:solidFill>
                  <a:srgbClr val="C00000"/>
                </a:solidFill>
              </a:rPr>
              <a:t>vāgarthapratipattaye</a:t>
            </a:r>
            <a:r>
              <a:rPr lang="en-IN" sz="2400" dirty="0" smtClean="0">
                <a:solidFill>
                  <a:srgbClr val="C00000"/>
                </a:solidFill>
              </a:rPr>
              <a:t> </a:t>
            </a:r>
          </a:p>
          <a:p>
            <a:pPr lvl="0" algn="ctr" eaLnBrk="0" fontAlgn="base" hangingPunct="0">
              <a:spcBef>
                <a:spcPct val="0"/>
              </a:spcBef>
              <a:spcAft>
                <a:spcPct val="0"/>
              </a:spcAft>
              <a:tabLst>
                <a:tab pos="457200" algn="l"/>
              </a:tabLst>
            </a:pPr>
            <a:r>
              <a:rPr lang="en-IN" sz="2400" dirty="0" err="1" smtClean="0">
                <a:solidFill>
                  <a:srgbClr val="C00000"/>
                </a:solidFill>
              </a:rPr>
              <a:t>jagataḥ</a:t>
            </a:r>
            <a:r>
              <a:rPr lang="en-IN" sz="2400" dirty="0" smtClean="0">
                <a:solidFill>
                  <a:srgbClr val="C00000"/>
                </a:solidFill>
              </a:rPr>
              <a:t> </a:t>
            </a:r>
            <a:r>
              <a:rPr lang="en-IN" sz="2400" dirty="0" err="1" smtClean="0">
                <a:solidFill>
                  <a:srgbClr val="C00000"/>
                </a:solidFill>
              </a:rPr>
              <a:t>pitarau</a:t>
            </a:r>
            <a:r>
              <a:rPr lang="en-IN" sz="2400" dirty="0" smtClean="0">
                <a:solidFill>
                  <a:srgbClr val="C00000"/>
                </a:solidFill>
              </a:rPr>
              <a:t> </a:t>
            </a:r>
            <a:r>
              <a:rPr lang="en-IN" sz="2400" dirty="0" err="1" smtClean="0">
                <a:solidFill>
                  <a:srgbClr val="C00000"/>
                </a:solidFill>
              </a:rPr>
              <a:t>vande</a:t>
            </a:r>
            <a:r>
              <a:rPr lang="en-IN" sz="2400" dirty="0" smtClean="0">
                <a:solidFill>
                  <a:srgbClr val="C00000"/>
                </a:solidFill>
              </a:rPr>
              <a:t> </a:t>
            </a:r>
          </a:p>
          <a:p>
            <a:pPr lvl="0" algn="ctr" eaLnBrk="0" fontAlgn="base" hangingPunct="0">
              <a:spcBef>
                <a:spcPct val="0"/>
              </a:spcBef>
              <a:spcAft>
                <a:spcPct val="0"/>
              </a:spcAft>
              <a:tabLst>
                <a:tab pos="457200" algn="l"/>
              </a:tabLst>
            </a:pPr>
            <a:r>
              <a:rPr lang="en-IN" sz="2400" dirty="0" err="1" smtClean="0">
                <a:solidFill>
                  <a:srgbClr val="C00000"/>
                </a:solidFill>
              </a:rPr>
              <a:t>pārvatīparameśvarau</a:t>
            </a:r>
            <a:r>
              <a:rPr lang="en-IN" sz="2400" dirty="0" smtClean="0">
                <a:solidFill>
                  <a:srgbClr val="C00000"/>
                </a:solidFill>
              </a:rPr>
              <a:t> </a:t>
            </a:r>
          </a:p>
          <a:p>
            <a:pPr lvl="0" algn="ctr" eaLnBrk="0" fontAlgn="base" hangingPunct="0">
              <a:spcBef>
                <a:spcPct val="0"/>
              </a:spcBef>
              <a:spcAft>
                <a:spcPct val="0"/>
              </a:spcAft>
              <a:tabLst>
                <a:tab pos="457200" algn="l"/>
              </a:tabLst>
            </a:pPr>
            <a:r>
              <a:rPr lang="en-IN" sz="2400" dirty="0" smtClean="0"/>
              <a:t>I worship </a:t>
            </a:r>
            <a:r>
              <a:rPr lang="en-IN" sz="2400" dirty="0" err="1" smtClean="0"/>
              <a:t>Parvati</a:t>
            </a:r>
            <a:r>
              <a:rPr lang="en-IN" sz="2400" dirty="0" smtClean="0"/>
              <a:t> and </a:t>
            </a:r>
            <a:r>
              <a:rPr lang="en-IN" sz="2400" dirty="0" err="1" smtClean="0"/>
              <a:t>Parameshwara</a:t>
            </a:r>
            <a:r>
              <a:rPr lang="en-IN" sz="2400" dirty="0" smtClean="0"/>
              <a:t>, the parents of the world, who are inseparable, just like a word and its sense, in order to guide me in acquiring the right understanding of words and their meanings. </a:t>
            </a:r>
          </a:p>
          <a:p>
            <a:pPr lvl="0" algn="ctr" eaLnBrk="0" fontAlgn="base" hangingPunct="0">
              <a:spcBef>
                <a:spcPct val="0"/>
              </a:spcBef>
              <a:spcAft>
                <a:spcPct val="0"/>
              </a:spcAft>
              <a:tabLst>
                <a:tab pos="457200" algn="l"/>
              </a:tabLst>
            </a:pPr>
            <a:r>
              <a:rPr lang="en-IN" sz="2400" dirty="0" smtClean="0"/>
              <a:t>Alternate meaning when </a:t>
            </a:r>
            <a:r>
              <a:rPr lang="en-IN" sz="2400" dirty="0" err="1" smtClean="0"/>
              <a:t>Parvathi</a:t>
            </a:r>
            <a:r>
              <a:rPr lang="en-IN" sz="2400" dirty="0" smtClean="0"/>
              <a:t> </a:t>
            </a:r>
            <a:r>
              <a:rPr lang="en-IN" sz="2400" dirty="0" err="1" smtClean="0"/>
              <a:t>Paramaeshvarau</a:t>
            </a:r>
            <a:r>
              <a:rPr lang="en-IN" sz="2400" dirty="0" smtClean="0"/>
              <a:t> is considered as </a:t>
            </a:r>
            <a:r>
              <a:rPr lang="en-IN" sz="2400" dirty="0" err="1" smtClean="0"/>
              <a:t>Parvathipa</a:t>
            </a:r>
            <a:r>
              <a:rPr lang="en-IN" sz="2400" dirty="0" smtClean="0"/>
              <a:t> </a:t>
            </a:r>
            <a:r>
              <a:rPr lang="en-IN" sz="2400" dirty="0" err="1" smtClean="0"/>
              <a:t>Rameshvaru</a:t>
            </a:r>
            <a:r>
              <a:rPr lang="en-IN" sz="2400" dirty="0" smtClean="0"/>
              <a:t>: </a:t>
            </a:r>
            <a:r>
              <a:rPr lang="en-IN" sz="2400" dirty="0" err="1" smtClean="0"/>
              <a:t>Kalidasa</a:t>
            </a:r>
            <a:r>
              <a:rPr lang="en-IN" sz="2400" dirty="0" smtClean="0"/>
              <a:t> is praying to Lord Shiva and Lord Vishnu who are ‘</a:t>
            </a:r>
            <a:r>
              <a:rPr lang="en-IN" sz="2400" dirty="0" err="1" smtClean="0"/>
              <a:t>Pitarau</a:t>
            </a:r>
            <a:r>
              <a:rPr lang="en-IN" sz="2400" dirty="0" smtClean="0"/>
              <a:t>’ (fathers) to this </a:t>
            </a:r>
            <a:r>
              <a:rPr lang="en-IN" sz="2400" dirty="0" err="1" smtClean="0"/>
              <a:t>Jagath</a:t>
            </a:r>
            <a:r>
              <a:rPr lang="en-IN" sz="2400" dirty="0" smtClean="0"/>
              <a:t> who are inseparable like the word and the meaning</a:t>
            </a:r>
            <a:r>
              <a:rPr lang="en-IN" dirty="0" smtClean="0"/>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0034" y="857232"/>
            <a:ext cx="7715304" cy="5355312"/>
          </a:xfrm>
          <a:prstGeom prst="rect">
            <a:avLst/>
          </a:prstGeom>
          <a:solidFill>
            <a:schemeClr val="tx2">
              <a:lumMod val="20000"/>
              <a:lumOff val="80000"/>
            </a:schemeClr>
          </a:solidFill>
          <a:ln>
            <a:solidFill>
              <a:schemeClr val="accent1"/>
            </a:solidFill>
          </a:ln>
        </p:spPr>
        <p:txBody>
          <a:bodyPr wrap="square">
            <a:spAutoFit/>
          </a:bodyPr>
          <a:lstStyle/>
          <a:p>
            <a:pPr algn="ctr"/>
            <a:r>
              <a:rPr lang="en-IN" dirty="0" smtClean="0"/>
              <a:t>Let us take a verb </a:t>
            </a:r>
            <a:r>
              <a:rPr lang="en-IN" b="1" dirty="0" err="1" smtClean="0"/>
              <a:t>dadaati</a:t>
            </a:r>
            <a:r>
              <a:rPr lang="en-IN" b="1" dirty="0" smtClean="0"/>
              <a:t> (gives).</a:t>
            </a:r>
          </a:p>
          <a:p>
            <a:pPr algn="ctr"/>
            <a:r>
              <a:rPr lang="en-IN" b="1" dirty="0" err="1" smtClean="0">
                <a:solidFill>
                  <a:srgbClr val="7030A0"/>
                </a:solidFill>
              </a:rPr>
              <a:t>kah</a:t>
            </a:r>
            <a:r>
              <a:rPr lang="en-IN" b="1" dirty="0" smtClean="0"/>
              <a:t> </a:t>
            </a:r>
            <a:r>
              <a:rPr lang="en-IN" b="1" dirty="0" err="1" smtClean="0"/>
              <a:t>dadaati</a:t>
            </a:r>
            <a:r>
              <a:rPr lang="en-IN" b="1" dirty="0" smtClean="0"/>
              <a:t> ? </a:t>
            </a:r>
            <a:r>
              <a:rPr lang="en-IN" b="1" dirty="0" smtClean="0">
                <a:solidFill>
                  <a:srgbClr val="7030A0"/>
                </a:solidFill>
              </a:rPr>
              <a:t>Who</a:t>
            </a:r>
            <a:r>
              <a:rPr lang="en-IN" b="1" dirty="0" smtClean="0"/>
              <a:t> gives?</a:t>
            </a:r>
          </a:p>
          <a:p>
            <a:pPr algn="ctr"/>
            <a:r>
              <a:rPr lang="en-US" b="1" dirty="0" err="1" smtClean="0">
                <a:solidFill>
                  <a:srgbClr val="7030A0"/>
                </a:solidFill>
              </a:rPr>
              <a:t>bAlaH</a:t>
            </a:r>
            <a:r>
              <a:rPr lang="en-US" b="1" dirty="0" smtClean="0"/>
              <a:t> </a:t>
            </a:r>
            <a:r>
              <a:rPr lang="en-IN" b="1" dirty="0" err="1" smtClean="0"/>
              <a:t>dadaati</a:t>
            </a:r>
            <a:r>
              <a:rPr lang="en-IN" b="1" dirty="0" smtClean="0"/>
              <a:t> . </a:t>
            </a:r>
            <a:r>
              <a:rPr lang="en-IN" b="1" dirty="0" smtClean="0">
                <a:solidFill>
                  <a:srgbClr val="7030A0"/>
                </a:solidFill>
              </a:rPr>
              <a:t>A boy </a:t>
            </a:r>
            <a:r>
              <a:rPr lang="en-IN" b="1" dirty="0" smtClean="0"/>
              <a:t>gives. </a:t>
            </a:r>
          </a:p>
          <a:p>
            <a:pPr algn="ctr"/>
            <a:r>
              <a:rPr lang="en-US" b="1" dirty="0" smtClean="0"/>
              <a:t>The answer is the subject  or nominative case, </a:t>
            </a:r>
            <a:r>
              <a:rPr lang="en-US" b="1" dirty="0" err="1" smtClean="0"/>
              <a:t>prathamA</a:t>
            </a:r>
            <a:r>
              <a:rPr lang="en-US" b="1" dirty="0" smtClean="0"/>
              <a:t> </a:t>
            </a:r>
            <a:r>
              <a:rPr lang="en-US" b="1" dirty="0" err="1" smtClean="0"/>
              <a:t>vibhaktiH</a:t>
            </a:r>
            <a:endParaRPr lang="en-IN" dirty="0" smtClean="0"/>
          </a:p>
          <a:p>
            <a:pPr algn="ctr"/>
            <a:r>
              <a:rPr lang="en-IN" b="1" dirty="0" smtClean="0">
                <a:solidFill>
                  <a:srgbClr val="FF0000"/>
                </a:solidFill>
              </a:rPr>
              <a:t>Kim </a:t>
            </a:r>
            <a:r>
              <a:rPr lang="en-IN" b="1" dirty="0" err="1" smtClean="0"/>
              <a:t>dadAti</a:t>
            </a:r>
            <a:r>
              <a:rPr lang="en-IN" b="1" dirty="0" smtClean="0"/>
              <a:t>? </a:t>
            </a:r>
            <a:r>
              <a:rPr lang="en-IN" b="1" dirty="0" smtClean="0">
                <a:solidFill>
                  <a:srgbClr val="FF0000"/>
                </a:solidFill>
              </a:rPr>
              <a:t>What</a:t>
            </a:r>
            <a:r>
              <a:rPr lang="en-IN" b="1" dirty="0" smtClean="0"/>
              <a:t> does he give? </a:t>
            </a:r>
          </a:p>
          <a:p>
            <a:pPr algn="ctr"/>
            <a:r>
              <a:rPr lang="en-IN" b="1" dirty="0" err="1" smtClean="0"/>
              <a:t>bAlaH</a:t>
            </a:r>
            <a:r>
              <a:rPr lang="en-IN" b="1" dirty="0" smtClean="0"/>
              <a:t> </a:t>
            </a:r>
            <a:r>
              <a:rPr lang="en-IN" b="1" dirty="0" err="1" smtClean="0">
                <a:solidFill>
                  <a:srgbClr val="FF0000"/>
                </a:solidFill>
              </a:rPr>
              <a:t>phalam</a:t>
            </a:r>
            <a:r>
              <a:rPr lang="en-IN" b="1" dirty="0" smtClean="0"/>
              <a:t> </a:t>
            </a:r>
            <a:r>
              <a:rPr lang="en-IN" b="1" dirty="0" err="1" smtClean="0"/>
              <a:t>dadAti</a:t>
            </a:r>
            <a:r>
              <a:rPr lang="en-IN" b="1" dirty="0" smtClean="0"/>
              <a:t>. boy gives a </a:t>
            </a:r>
            <a:r>
              <a:rPr lang="en-IN" b="1" dirty="0" smtClean="0">
                <a:solidFill>
                  <a:srgbClr val="FF0000"/>
                </a:solidFill>
              </a:rPr>
              <a:t>fruit</a:t>
            </a:r>
            <a:r>
              <a:rPr lang="en-IN" b="1" dirty="0" smtClean="0"/>
              <a:t>. </a:t>
            </a:r>
          </a:p>
          <a:p>
            <a:pPr algn="ctr"/>
            <a:r>
              <a:rPr lang="en-IN" b="1" dirty="0" err="1" smtClean="0">
                <a:solidFill>
                  <a:srgbClr val="7030A0"/>
                </a:solidFill>
              </a:rPr>
              <a:t>Katham</a:t>
            </a:r>
            <a:r>
              <a:rPr lang="en-IN" b="1" dirty="0" smtClean="0"/>
              <a:t> </a:t>
            </a:r>
            <a:r>
              <a:rPr lang="en-IN" b="1" dirty="0" err="1" smtClean="0"/>
              <a:t>dadAti</a:t>
            </a:r>
            <a:r>
              <a:rPr lang="en-IN" b="1" dirty="0" smtClean="0"/>
              <a:t> ? </a:t>
            </a:r>
            <a:r>
              <a:rPr lang="en-IN" b="1" dirty="0" smtClean="0">
                <a:solidFill>
                  <a:srgbClr val="7030A0"/>
                </a:solidFill>
              </a:rPr>
              <a:t>How</a:t>
            </a:r>
            <a:r>
              <a:rPr lang="en-IN" b="1" dirty="0" smtClean="0"/>
              <a:t> does he give?</a:t>
            </a:r>
          </a:p>
          <a:p>
            <a:pPr algn="ctr"/>
            <a:r>
              <a:rPr lang="en-US" b="1" dirty="0" err="1" smtClean="0">
                <a:solidFill>
                  <a:srgbClr val="7030A0"/>
                </a:solidFill>
              </a:rPr>
              <a:t>Hastena</a:t>
            </a:r>
            <a:r>
              <a:rPr lang="en-US" b="1" dirty="0" smtClean="0"/>
              <a:t> </a:t>
            </a:r>
            <a:r>
              <a:rPr lang="en-US" b="1" dirty="0" err="1" smtClean="0"/>
              <a:t>dadAti</a:t>
            </a:r>
            <a:r>
              <a:rPr lang="en-US" b="1" dirty="0" smtClean="0"/>
              <a:t>. </a:t>
            </a:r>
            <a:r>
              <a:rPr lang="en-US" b="1" dirty="0" smtClean="0">
                <a:solidFill>
                  <a:srgbClr val="7030A0"/>
                </a:solidFill>
              </a:rPr>
              <a:t>With</a:t>
            </a:r>
            <a:r>
              <a:rPr lang="en-US" b="1" dirty="0" smtClean="0"/>
              <a:t> his </a:t>
            </a:r>
            <a:r>
              <a:rPr lang="en-US" b="1" dirty="0" smtClean="0">
                <a:solidFill>
                  <a:srgbClr val="7030A0"/>
                </a:solidFill>
              </a:rPr>
              <a:t>hand</a:t>
            </a:r>
            <a:r>
              <a:rPr lang="en-US" b="1" dirty="0" smtClean="0"/>
              <a:t>.</a:t>
            </a:r>
          </a:p>
          <a:p>
            <a:pPr algn="ctr"/>
            <a:r>
              <a:rPr lang="en-US" b="1" dirty="0" err="1" smtClean="0">
                <a:solidFill>
                  <a:srgbClr val="C00000"/>
                </a:solidFill>
              </a:rPr>
              <a:t>Kasmai</a:t>
            </a:r>
            <a:r>
              <a:rPr lang="en-US" b="1" dirty="0" smtClean="0">
                <a:solidFill>
                  <a:srgbClr val="C00000"/>
                </a:solidFill>
              </a:rPr>
              <a:t>/ </a:t>
            </a:r>
            <a:r>
              <a:rPr lang="en-US" b="1" dirty="0" err="1" smtClean="0">
                <a:solidFill>
                  <a:srgbClr val="C00000"/>
                </a:solidFill>
              </a:rPr>
              <a:t>Kimartham</a:t>
            </a:r>
            <a:r>
              <a:rPr lang="en-US" b="1" dirty="0" smtClean="0">
                <a:solidFill>
                  <a:srgbClr val="C00000"/>
                </a:solidFill>
              </a:rPr>
              <a:t> </a:t>
            </a:r>
            <a:r>
              <a:rPr lang="en-US" b="1" dirty="0" err="1" smtClean="0"/>
              <a:t>dadAti</a:t>
            </a:r>
            <a:r>
              <a:rPr lang="en-US" b="1" dirty="0" smtClean="0"/>
              <a:t> ? </a:t>
            </a:r>
            <a:r>
              <a:rPr lang="en-US" b="1" dirty="0" smtClean="0">
                <a:solidFill>
                  <a:srgbClr val="C00000"/>
                </a:solidFill>
              </a:rPr>
              <a:t>Why/to whom</a:t>
            </a:r>
            <a:r>
              <a:rPr lang="en-US" b="1" dirty="0" smtClean="0"/>
              <a:t> does he give?</a:t>
            </a:r>
          </a:p>
          <a:p>
            <a:pPr algn="ctr"/>
            <a:r>
              <a:rPr lang="en-US" b="1" dirty="0" err="1" smtClean="0">
                <a:solidFill>
                  <a:srgbClr val="C00000"/>
                </a:solidFill>
              </a:rPr>
              <a:t>mitrAya</a:t>
            </a:r>
            <a:r>
              <a:rPr lang="en-US" b="1" dirty="0" smtClean="0">
                <a:solidFill>
                  <a:srgbClr val="C00000"/>
                </a:solidFill>
              </a:rPr>
              <a:t>/</a:t>
            </a:r>
            <a:r>
              <a:rPr lang="en-US" b="1" dirty="0" err="1" smtClean="0">
                <a:solidFill>
                  <a:srgbClr val="C00000"/>
                </a:solidFill>
              </a:rPr>
              <a:t>ArogyAya</a:t>
            </a:r>
            <a:r>
              <a:rPr lang="en-US" b="1" dirty="0" smtClean="0"/>
              <a:t> </a:t>
            </a:r>
            <a:r>
              <a:rPr lang="en-US" b="1" dirty="0" err="1" smtClean="0"/>
              <a:t>dadAti</a:t>
            </a:r>
            <a:r>
              <a:rPr lang="en-US" b="1" dirty="0" smtClean="0"/>
              <a:t>.  </a:t>
            </a:r>
            <a:r>
              <a:rPr lang="en-US" b="1" dirty="0" smtClean="0">
                <a:solidFill>
                  <a:srgbClr val="C00000"/>
                </a:solidFill>
              </a:rPr>
              <a:t>To </a:t>
            </a:r>
            <a:r>
              <a:rPr lang="en-US" b="1" dirty="0" smtClean="0"/>
              <a:t>his</a:t>
            </a:r>
            <a:r>
              <a:rPr lang="en-US" b="1" dirty="0" smtClean="0">
                <a:solidFill>
                  <a:srgbClr val="C00000"/>
                </a:solidFill>
              </a:rPr>
              <a:t> friend /For</a:t>
            </a:r>
            <a:r>
              <a:rPr lang="en-US" b="1" dirty="0" smtClean="0"/>
              <a:t> good </a:t>
            </a:r>
            <a:r>
              <a:rPr lang="en-US" b="1" dirty="0" smtClean="0">
                <a:solidFill>
                  <a:srgbClr val="C00000"/>
                </a:solidFill>
              </a:rPr>
              <a:t>health</a:t>
            </a:r>
            <a:r>
              <a:rPr lang="en-US" b="1" dirty="0" smtClean="0"/>
              <a:t>).</a:t>
            </a:r>
          </a:p>
          <a:p>
            <a:pPr algn="ctr"/>
            <a:r>
              <a:rPr lang="en-US" b="1" dirty="0" err="1" smtClean="0">
                <a:solidFill>
                  <a:srgbClr val="00B050"/>
                </a:solidFill>
              </a:rPr>
              <a:t>kutaH</a:t>
            </a:r>
            <a:r>
              <a:rPr lang="en-US" b="1" dirty="0" smtClean="0"/>
              <a:t> </a:t>
            </a:r>
            <a:r>
              <a:rPr lang="en-US" b="1" dirty="0" err="1" smtClean="0"/>
              <a:t>dadAti</a:t>
            </a:r>
            <a:r>
              <a:rPr lang="en-US" b="1" dirty="0" smtClean="0"/>
              <a:t>? </a:t>
            </a:r>
            <a:r>
              <a:rPr lang="en-US" b="1" dirty="0" smtClean="0">
                <a:solidFill>
                  <a:srgbClr val="00B050"/>
                </a:solidFill>
              </a:rPr>
              <a:t>From where </a:t>
            </a:r>
            <a:r>
              <a:rPr lang="en-US" b="1" dirty="0" smtClean="0"/>
              <a:t>does he give?</a:t>
            </a:r>
          </a:p>
          <a:p>
            <a:pPr algn="ctr"/>
            <a:r>
              <a:rPr lang="en-US" b="1" dirty="0" err="1" smtClean="0">
                <a:solidFill>
                  <a:srgbClr val="00B050"/>
                </a:solidFill>
              </a:rPr>
              <a:t>vrkShAt</a:t>
            </a:r>
            <a:r>
              <a:rPr lang="en-US" b="1" dirty="0" smtClean="0"/>
              <a:t> </a:t>
            </a:r>
            <a:r>
              <a:rPr lang="en-US" b="1" dirty="0" err="1" smtClean="0"/>
              <a:t>dadAti</a:t>
            </a:r>
            <a:r>
              <a:rPr lang="en-US" b="1" dirty="0" smtClean="0"/>
              <a:t>. </a:t>
            </a:r>
            <a:r>
              <a:rPr lang="en-US" b="1" dirty="0" smtClean="0">
                <a:solidFill>
                  <a:srgbClr val="00B050"/>
                </a:solidFill>
              </a:rPr>
              <a:t>From the tree</a:t>
            </a:r>
            <a:r>
              <a:rPr lang="en-US" b="1" dirty="0" smtClean="0"/>
              <a:t>.</a:t>
            </a:r>
          </a:p>
          <a:p>
            <a:pPr algn="ctr"/>
            <a:r>
              <a:rPr lang="en-US" b="1" dirty="0" err="1" smtClean="0">
                <a:solidFill>
                  <a:srgbClr val="C00000"/>
                </a:solidFill>
              </a:rPr>
              <a:t>Kutra</a:t>
            </a:r>
            <a:r>
              <a:rPr lang="en-US" b="1" dirty="0" smtClean="0">
                <a:solidFill>
                  <a:srgbClr val="C00000"/>
                </a:solidFill>
              </a:rPr>
              <a:t> </a:t>
            </a:r>
            <a:r>
              <a:rPr lang="en-US" b="1" dirty="0" err="1" smtClean="0"/>
              <a:t>dadAti</a:t>
            </a:r>
            <a:r>
              <a:rPr lang="en-US" b="1" dirty="0" smtClean="0"/>
              <a:t>? </a:t>
            </a:r>
            <a:r>
              <a:rPr lang="en-US" b="1" dirty="0" smtClean="0">
                <a:solidFill>
                  <a:srgbClr val="C00000"/>
                </a:solidFill>
              </a:rPr>
              <a:t>Where</a:t>
            </a:r>
            <a:r>
              <a:rPr lang="en-US" b="1" dirty="0" smtClean="0"/>
              <a:t> does he give?</a:t>
            </a:r>
          </a:p>
          <a:p>
            <a:pPr algn="ctr"/>
            <a:r>
              <a:rPr lang="en-US" b="1" dirty="0" smtClean="0">
                <a:solidFill>
                  <a:srgbClr val="C00000"/>
                </a:solidFill>
              </a:rPr>
              <a:t>Vane</a:t>
            </a:r>
            <a:r>
              <a:rPr lang="en-US" b="1" dirty="0" smtClean="0"/>
              <a:t> </a:t>
            </a:r>
            <a:r>
              <a:rPr lang="en-US" b="1" dirty="0" err="1" smtClean="0"/>
              <a:t>dadAti</a:t>
            </a:r>
            <a:r>
              <a:rPr lang="en-US" b="1" dirty="0" smtClean="0"/>
              <a:t>. </a:t>
            </a:r>
            <a:r>
              <a:rPr lang="en-US" b="1" dirty="0" smtClean="0">
                <a:solidFill>
                  <a:srgbClr val="C00000"/>
                </a:solidFill>
              </a:rPr>
              <a:t>In the forest</a:t>
            </a:r>
            <a:r>
              <a:rPr lang="en-US" b="1" dirty="0" smtClean="0"/>
              <a:t>.</a:t>
            </a:r>
          </a:p>
          <a:p>
            <a:pPr algn="ctr"/>
            <a:r>
              <a:rPr lang="en-US" b="1" dirty="0" smtClean="0"/>
              <a:t>The complete sentence with all </a:t>
            </a:r>
            <a:r>
              <a:rPr lang="en-US" b="1" dirty="0" err="1" smtClean="0"/>
              <a:t>thecomponents</a:t>
            </a:r>
            <a:r>
              <a:rPr lang="en-US" b="1" dirty="0" smtClean="0"/>
              <a:t> will be </a:t>
            </a:r>
          </a:p>
          <a:p>
            <a:pPr algn="ctr"/>
            <a:r>
              <a:rPr lang="en-US" b="1" dirty="0" err="1" smtClean="0">
                <a:solidFill>
                  <a:srgbClr val="7030A0"/>
                </a:solidFill>
              </a:rPr>
              <a:t>bAlaH</a:t>
            </a:r>
            <a:r>
              <a:rPr lang="en-US" b="1" dirty="0" smtClean="0">
                <a:solidFill>
                  <a:srgbClr val="C00000"/>
                </a:solidFill>
              </a:rPr>
              <a:t> </a:t>
            </a:r>
            <a:r>
              <a:rPr lang="en-IN" b="1" dirty="0" err="1" smtClean="0">
                <a:solidFill>
                  <a:srgbClr val="FF0000"/>
                </a:solidFill>
              </a:rPr>
              <a:t>phalam</a:t>
            </a:r>
            <a:r>
              <a:rPr lang="en-IN" b="1" dirty="0" smtClean="0">
                <a:solidFill>
                  <a:srgbClr val="C00000"/>
                </a:solidFill>
              </a:rPr>
              <a:t> </a:t>
            </a:r>
            <a:r>
              <a:rPr lang="en-US" b="1" dirty="0" err="1" smtClean="0">
                <a:solidFill>
                  <a:srgbClr val="7030A0"/>
                </a:solidFill>
              </a:rPr>
              <a:t>Hastena</a:t>
            </a:r>
            <a:r>
              <a:rPr lang="en-US" b="1" dirty="0" smtClean="0">
                <a:solidFill>
                  <a:srgbClr val="C00000"/>
                </a:solidFill>
              </a:rPr>
              <a:t> </a:t>
            </a:r>
            <a:r>
              <a:rPr lang="en-US" b="1" dirty="0" err="1" smtClean="0">
                <a:solidFill>
                  <a:srgbClr val="C00000"/>
                </a:solidFill>
              </a:rPr>
              <a:t>mitrAya</a:t>
            </a:r>
            <a:r>
              <a:rPr lang="en-US" b="1" dirty="0" smtClean="0">
                <a:solidFill>
                  <a:srgbClr val="C00000"/>
                </a:solidFill>
              </a:rPr>
              <a:t> (</a:t>
            </a:r>
            <a:r>
              <a:rPr lang="en-US" b="1" dirty="0" err="1" smtClean="0">
                <a:solidFill>
                  <a:srgbClr val="C00000"/>
                </a:solidFill>
              </a:rPr>
              <a:t>ArogyAya</a:t>
            </a:r>
            <a:r>
              <a:rPr lang="en-US" b="1" dirty="0" smtClean="0">
                <a:solidFill>
                  <a:srgbClr val="C00000"/>
                </a:solidFill>
              </a:rPr>
              <a:t>) </a:t>
            </a:r>
            <a:r>
              <a:rPr lang="en-US" b="1" dirty="0" err="1" smtClean="0">
                <a:solidFill>
                  <a:srgbClr val="00B050"/>
                </a:solidFill>
              </a:rPr>
              <a:t>vrkShAt</a:t>
            </a:r>
            <a:r>
              <a:rPr lang="en-US" b="1" dirty="0" smtClean="0">
                <a:solidFill>
                  <a:srgbClr val="C00000"/>
                </a:solidFill>
              </a:rPr>
              <a:t> Vane </a:t>
            </a:r>
            <a:r>
              <a:rPr lang="en-IN" b="1" dirty="0" err="1" smtClean="0"/>
              <a:t>dadaati</a:t>
            </a:r>
            <a:r>
              <a:rPr lang="en-IN" b="1" dirty="0" smtClean="0"/>
              <a:t> </a:t>
            </a:r>
          </a:p>
          <a:p>
            <a:pPr algn="ctr"/>
            <a:r>
              <a:rPr lang="en-IN" dirty="0" smtClean="0"/>
              <a:t>The different components of some action are called </a:t>
            </a:r>
            <a:r>
              <a:rPr lang="en-IN" dirty="0" err="1" smtClean="0"/>
              <a:t>kārakas</a:t>
            </a:r>
            <a:r>
              <a:rPr lang="en-IN" dirty="0" smtClean="0"/>
              <a:t>. Roughly, you can think of a </a:t>
            </a:r>
            <a:r>
              <a:rPr lang="en-IN" dirty="0" err="1" smtClean="0"/>
              <a:t>kāraka</a:t>
            </a:r>
            <a:r>
              <a:rPr lang="en-IN" dirty="0" smtClean="0"/>
              <a:t> as an intermediate idea between the meaning we want to ex‐ press.</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00100" y="571480"/>
            <a:ext cx="7500990" cy="5632311"/>
          </a:xfrm>
          <a:prstGeom prst="rect">
            <a:avLst/>
          </a:prstGeom>
          <a:solidFill>
            <a:schemeClr val="tx2">
              <a:lumMod val="20000"/>
              <a:lumOff val="80000"/>
            </a:schemeClr>
          </a:solidFill>
          <a:ln>
            <a:solidFill>
              <a:schemeClr val="accent1"/>
            </a:solidFill>
          </a:ln>
        </p:spPr>
        <p:txBody>
          <a:bodyPr wrap="square">
            <a:spAutoFit/>
          </a:bodyPr>
          <a:lstStyle/>
          <a:p>
            <a:pPr algn="ctr"/>
            <a:endParaRPr lang="en-IN" dirty="0" smtClean="0"/>
          </a:p>
          <a:p>
            <a:pPr algn="ctr"/>
            <a:r>
              <a:rPr lang="en-IN" dirty="0" smtClean="0"/>
              <a:t>In Sanskrit, nouns are declined according to gender, number, and case. Sanskrit has three genders (masculine, feminine, and neuter), three numbers (singular, dual, and plural), and eight cases (nominative, accusative, instrumental, dative, ablative, genitive, locative, and vocative).</a:t>
            </a:r>
          </a:p>
          <a:p>
            <a:pPr algn="ctr"/>
            <a:r>
              <a:rPr lang="en-IN" dirty="0" smtClean="0"/>
              <a:t>Let's go through the declension of a masculine noun ending in "-a," using the word "</a:t>
            </a:r>
            <a:r>
              <a:rPr lang="en-IN" dirty="0" err="1" smtClean="0"/>
              <a:t>deva</a:t>
            </a:r>
            <a:r>
              <a:rPr lang="en-IN" dirty="0" smtClean="0"/>
              <a:t>" (</a:t>
            </a:r>
            <a:r>
              <a:rPr lang="x-none" dirty="0" smtClean="0"/>
              <a:t>देव), </a:t>
            </a:r>
            <a:r>
              <a:rPr lang="en-IN" dirty="0" smtClean="0"/>
              <a:t>which means "god.“ let us take only a word in masculine, ending in sound ‘a’ in </a:t>
            </a:r>
            <a:r>
              <a:rPr lang="en-IN" b="1" dirty="0" smtClean="0"/>
              <a:t>Singular (</a:t>
            </a:r>
            <a:r>
              <a:rPr lang="en-IN" b="1" dirty="0" err="1" smtClean="0"/>
              <a:t>Eka-vachana</a:t>
            </a:r>
            <a:r>
              <a:rPr lang="en-IN" b="1" dirty="0" smtClean="0"/>
              <a:t>) </a:t>
            </a:r>
            <a:r>
              <a:rPr lang="en-IN" dirty="0" smtClean="0"/>
              <a:t>only </a:t>
            </a:r>
          </a:p>
          <a:p>
            <a:pPr algn="ctr"/>
            <a:r>
              <a:rPr lang="en-IN" b="1" dirty="0" smtClean="0"/>
              <a:t>Nominative (Subject)</a:t>
            </a:r>
            <a:r>
              <a:rPr lang="en-IN" dirty="0" smtClean="0"/>
              <a:t>: </a:t>
            </a:r>
            <a:r>
              <a:rPr lang="x-none" dirty="0" smtClean="0"/>
              <a:t>देवः (</a:t>
            </a:r>
            <a:r>
              <a:rPr lang="en-IN" dirty="0" err="1" smtClean="0"/>
              <a:t>devaḥ</a:t>
            </a:r>
            <a:r>
              <a:rPr lang="en-IN" dirty="0" smtClean="0"/>
              <a:t>) - "the god“ (no preposition)</a:t>
            </a:r>
          </a:p>
          <a:p>
            <a:pPr algn="ctr"/>
            <a:r>
              <a:rPr lang="en-IN" b="1" dirty="0" smtClean="0"/>
              <a:t>Accusative (Object)</a:t>
            </a:r>
            <a:r>
              <a:rPr lang="en-IN" dirty="0" smtClean="0"/>
              <a:t>: </a:t>
            </a:r>
            <a:r>
              <a:rPr lang="x-none" dirty="0" smtClean="0"/>
              <a:t>देवं (</a:t>
            </a:r>
            <a:r>
              <a:rPr lang="en-IN" dirty="0" err="1" smtClean="0"/>
              <a:t>devam</a:t>
            </a:r>
            <a:r>
              <a:rPr lang="en-IN" dirty="0" smtClean="0"/>
              <a:t>) - "the god" (as an object-no preposition)</a:t>
            </a:r>
          </a:p>
          <a:p>
            <a:pPr algn="ctr"/>
            <a:r>
              <a:rPr lang="en-IN" b="1" dirty="0" smtClean="0"/>
              <a:t>Instrumental (By/With)</a:t>
            </a:r>
            <a:r>
              <a:rPr lang="en-IN" dirty="0" smtClean="0"/>
              <a:t>: </a:t>
            </a:r>
            <a:r>
              <a:rPr lang="x-none" dirty="0" smtClean="0"/>
              <a:t>देवेन (</a:t>
            </a:r>
            <a:r>
              <a:rPr lang="en-IN" dirty="0" err="1" smtClean="0"/>
              <a:t>devena</a:t>
            </a:r>
            <a:r>
              <a:rPr lang="en-IN" dirty="0" smtClean="0"/>
              <a:t>) - "by/with the god"</a:t>
            </a:r>
          </a:p>
          <a:p>
            <a:pPr algn="ctr"/>
            <a:r>
              <a:rPr lang="en-IN" b="1" dirty="0" smtClean="0"/>
              <a:t>Dative (To/For)</a:t>
            </a:r>
            <a:r>
              <a:rPr lang="en-IN" dirty="0" smtClean="0"/>
              <a:t>: </a:t>
            </a:r>
            <a:r>
              <a:rPr lang="x-none" dirty="0" smtClean="0"/>
              <a:t>देवाय (</a:t>
            </a:r>
            <a:r>
              <a:rPr lang="en-IN" dirty="0" err="1" smtClean="0"/>
              <a:t>devāya</a:t>
            </a:r>
            <a:r>
              <a:rPr lang="en-IN" dirty="0" smtClean="0"/>
              <a:t>) - "to/for the god"</a:t>
            </a:r>
          </a:p>
          <a:p>
            <a:pPr algn="ctr"/>
            <a:r>
              <a:rPr lang="en-IN" b="1" dirty="0" smtClean="0"/>
              <a:t>Ablative (From)</a:t>
            </a:r>
            <a:r>
              <a:rPr lang="en-IN" dirty="0" smtClean="0"/>
              <a:t>: </a:t>
            </a:r>
            <a:r>
              <a:rPr lang="x-none" dirty="0" smtClean="0"/>
              <a:t>देवात् (</a:t>
            </a:r>
            <a:r>
              <a:rPr lang="en-IN" dirty="0" err="1" smtClean="0"/>
              <a:t>devāt</a:t>
            </a:r>
            <a:r>
              <a:rPr lang="en-IN" dirty="0" smtClean="0"/>
              <a:t>) - "from the god"</a:t>
            </a:r>
          </a:p>
          <a:p>
            <a:pPr algn="ctr"/>
            <a:r>
              <a:rPr lang="en-IN" b="1" dirty="0" smtClean="0"/>
              <a:t>Genitive (Of)</a:t>
            </a:r>
            <a:r>
              <a:rPr lang="en-IN" dirty="0" smtClean="0"/>
              <a:t>: </a:t>
            </a:r>
            <a:r>
              <a:rPr lang="x-none" dirty="0" smtClean="0"/>
              <a:t>देवस्य (</a:t>
            </a:r>
            <a:r>
              <a:rPr lang="en-IN" dirty="0" err="1" smtClean="0"/>
              <a:t>devasya</a:t>
            </a:r>
            <a:r>
              <a:rPr lang="en-IN" dirty="0" smtClean="0"/>
              <a:t>) - "of the god"</a:t>
            </a:r>
          </a:p>
          <a:p>
            <a:pPr algn="ctr"/>
            <a:r>
              <a:rPr lang="en-IN" b="1" dirty="0" smtClean="0"/>
              <a:t>Locative (In/On/At)</a:t>
            </a:r>
            <a:r>
              <a:rPr lang="en-IN" dirty="0" smtClean="0"/>
              <a:t>: </a:t>
            </a:r>
            <a:r>
              <a:rPr lang="x-none" dirty="0" smtClean="0"/>
              <a:t>देवे (</a:t>
            </a:r>
            <a:r>
              <a:rPr lang="en-IN" dirty="0" err="1" smtClean="0"/>
              <a:t>deve</a:t>
            </a:r>
            <a:r>
              <a:rPr lang="en-IN" dirty="0" smtClean="0"/>
              <a:t>) - "in/on/at the god"</a:t>
            </a:r>
          </a:p>
          <a:p>
            <a:pPr algn="ctr"/>
            <a:r>
              <a:rPr lang="en-IN" b="1" dirty="0" smtClean="0"/>
              <a:t>Vocative (O!)</a:t>
            </a:r>
            <a:r>
              <a:rPr lang="en-IN" dirty="0" smtClean="0"/>
              <a:t>: </a:t>
            </a:r>
            <a:r>
              <a:rPr lang="x-none" dirty="0" smtClean="0"/>
              <a:t>देव (</a:t>
            </a:r>
            <a:r>
              <a:rPr lang="en-IN" dirty="0" err="1" smtClean="0"/>
              <a:t>deva</a:t>
            </a:r>
            <a:r>
              <a:rPr lang="en-IN" dirty="0" smtClean="0"/>
              <a:t>) - "O god!“</a:t>
            </a:r>
          </a:p>
          <a:p>
            <a:pPr algn="ctr"/>
            <a:endParaRPr lang="en-IN" dirty="0" smtClean="0"/>
          </a:p>
          <a:p>
            <a:pPr algn="ctr"/>
            <a:r>
              <a:rPr lang="en-IN" dirty="0" smtClean="0"/>
              <a:t>Other nouns will have different endings and slightly different patterns.</a:t>
            </a:r>
          </a:p>
          <a:p>
            <a:pPr algn="ct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00100" y="714356"/>
            <a:ext cx="7500990" cy="4524315"/>
          </a:xfrm>
          <a:prstGeom prst="rect">
            <a:avLst/>
          </a:prstGeom>
          <a:solidFill>
            <a:schemeClr val="tx2">
              <a:lumMod val="20000"/>
              <a:lumOff val="80000"/>
            </a:schemeClr>
          </a:solidFill>
          <a:ln>
            <a:solidFill>
              <a:schemeClr val="accent1"/>
            </a:solidFill>
          </a:ln>
        </p:spPr>
        <p:txBody>
          <a:bodyPr wrap="square">
            <a:spAutoFit/>
          </a:bodyPr>
          <a:lstStyle/>
          <a:p>
            <a:pPr algn="ctr"/>
            <a:r>
              <a:rPr lang="en-IN" sz="2400" dirty="0" smtClean="0"/>
              <a:t>Sentences Because Sanskrit words are highly inflected, Sanskrit does not usually depend on a specific word order. For example, the two sentences below have the same se‐ </a:t>
            </a:r>
            <a:r>
              <a:rPr lang="en-IN" sz="2400" dirty="0" err="1" smtClean="0"/>
              <a:t>mantics</a:t>
            </a:r>
            <a:r>
              <a:rPr lang="en-IN" sz="2400" dirty="0" smtClean="0"/>
              <a:t>: </a:t>
            </a:r>
          </a:p>
          <a:p>
            <a:pPr algn="ctr"/>
            <a:r>
              <a:rPr lang="en-IN" sz="2400" dirty="0" err="1" smtClean="0"/>
              <a:t>rāmo</a:t>
            </a:r>
            <a:r>
              <a:rPr lang="en-IN" sz="2400" dirty="0" smtClean="0"/>
              <a:t> </a:t>
            </a:r>
            <a:r>
              <a:rPr lang="en-IN" sz="2400" dirty="0" err="1" smtClean="0"/>
              <a:t>rāvaṇaṃ</a:t>
            </a:r>
            <a:r>
              <a:rPr lang="en-IN" sz="2400" dirty="0" smtClean="0"/>
              <a:t> </a:t>
            </a:r>
            <a:r>
              <a:rPr lang="en-IN" sz="2400" dirty="0" err="1" smtClean="0"/>
              <a:t>hanti</a:t>
            </a:r>
            <a:r>
              <a:rPr lang="en-IN" sz="2400" dirty="0" smtClean="0"/>
              <a:t> </a:t>
            </a:r>
          </a:p>
          <a:p>
            <a:pPr algn="ctr"/>
            <a:r>
              <a:rPr lang="en-IN" sz="2400" dirty="0" smtClean="0"/>
              <a:t>Rama kills </a:t>
            </a:r>
            <a:r>
              <a:rPr lang="en-IN" sz="2400" dirty="0" err="1" smtClean="0"/>
              <a:t>Ravana</a:t>
            </a:r>
            <a:r>
              <a:rPr lang="en-IN" sz="2400" dirty="0" smtClean="0"/>
              <a:t>. </a:t>
            </a:r>
          </a:p>
          <a:p>
            <a:pPr algn="ctr"/>
            <a:r>
              <a:rPr lang="en-IN" sz="2400" dirty="0" err="1" smtClean="0"/>
              <a:t>rāvaṇaṃ</a:t>
            </a:r>
            <a:r>
              <a:rPr lang="en-IN" sz="2400" dirty="0" smtClean="0"/>
              <a:t> </a:t>
            </a:r>
            <a:r>
              <a:rPr lang="en-IN" sz="2400" dirty="0" err="1" smtClean="0"/>
              <a:t>rāmo</a:t>
            </a:r>
            <a:r>
              <a:rPr lang="en-IN" sz="2400" dirty="0" smtClean="0"/>
              <a:t> </a:t>
            </a:r>
            <a:r>
              <a:rPr lang="en-IN" sz="2400" dirty="0" err="1" smtClean="0"/>
              <a:t>hanti</a:t>
            </a:r>
            <a:r>
              <a:rPr lang="en-IN" sz="2400" dirty="0" smtClean="0"/>
              <a:t> </a:t>
            </a:r>
          </a:p>
          <a:p>
            <a:pPr algn="ctr"/>
            <a:r>
              <a:rPr lang="en-IN" sz="2400" dirty="0" smtClean="0"/>
              <a:t>Rama kills </a:t>
            </a:r>
            <a:r>
              <a:rPr lang="en-IN" sz="2400" dirty="0" err="1" smtClean="0"/>
              <a:t>Ravana</a:t>
            </a:r>
            <a:r>
              <a:rPr lang="en-IN" sz="2400" dirty="0" smtClean="0"/>
              <a:t>. </a:t>
            </a:r>
          </a:p>
          <a:p>
            <a:pPr algn="ctr"/>
            <a:r>
              <a:rPr lang="en-IN" sz="2400" dirty="0" smtClean="0"/>
              <a:t>Since word order is relatively unimportant in Sanskrit, the </a:t>
            </a:r>
            <a:r>
              <a:rPr lang="en-IN" sz="2400" dirty="0" err="1" smtClean="0"/>
              <a:t>Aṣṭādhyāyī</a:t>
            </a:r>
            <a:r>
              <a:rPr lang="en-IN" sz="2400" dirty="0" smtClean="0"/>
              <a:t> focuses in‐ stead on a fourth question: how do words with different semantics combine to ex‐ press sentence-level semantics?</a:t>
            </a:r>
            <a:endParaRPr lang="en-IN"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00100" y="714356"/>
            <a:ext cx="7500990" cy="5632311"/>
          </a:xfrm>
          <a:prstGeom prst="rect">
            <a:avLst/>
          </a:prstGeom>
          <a:solidFill>
            <a:schemeClr val="tx2">
              <a:lumMod val="20000"/>
              <a:lumOff val="80000"/>
            </a:schemeClr>
          </a:solidFill>
          <a:ln>
            <a:solidFill>
              <a:schemeClr val="accent1"/>
            </a:solidFill>
          </a:ln>
        </p:spPr>
        <p:txBody>
          <a:bodyPr wrap="square">
            <a:spAutoFit/>
          </a:bodyPr>
          <a:lstStyle/>
          <a:p>
            <a:r>
              <a:rPr lang="en-IN" sz="2000" b="1" dirty="0" smtClean="0"/>
              <a:t>Declension of "</a:t>
            </a:r>
            <a:r>
              <a:rPr lang="en-IN" sz="2000" b="1" dirty="0" err="1" smtClean="0"/>
              <a:t>देव</a:t>
            </a:r>
            <a:r>
              <a:rPr lang="en-IN" sz="2000" b="1" dirty="0" smtClean="0"/>
              <a:t>" (Masculine)</a:t>
            </a:r>
          </a:p>
          <a:p>
            <a:r>
              <a:rPr lang="en-IN" sz="2000" b="1" dirty="0" smtClean="0"/>
              <a:t>Case       </a:t>
            </a:r>
            <a:r>
              <a:rPr lang="en-IN" b="1" dirty="0" smtClean="0"/>
              <a:t>Sing (</a:t>
            </a:r>
            <a:r>
              <a:rPr lang="en-IN" b="1" dirty="0" err="1" smtClean="0"/>
              <a:t>Eka</a:t>
            </a:r>
            <a:r>
              <a:rPr lang="en-IN" b="1" dirty="0" smtClean="0"/>
              <a:t>) Dual (</a:t>
            </a:r>
            <a:r>
              <a:rPr lang="en-IN" b="1" dirty="0" err="1" smtClean="0"/>
              <a:t>Dvi</a:t>
            </a:r>
            <a:r>
              <a:rPr lang="en-IN" b="1" dirty="0" smtClean="0"/>
              <a:t>) Plural (</a:t>
            </a:r>
            <a:r>
              <a:rPr lang="en-IN" b="1" dirty="0" err="1" smtClean="0"/>
              <a:t>Bahu</a:t>
            </a:r>
            <a:r>
              <a:rPr lang="en-IN" b="1" dirty="0" smtClean="0"/>
              <a:t>)</a:t>
            </a:r>
            <a:endParaRPr lang="en-IN" dirty="0" smtClean="0"/>
          </a:p>
          <a:p>
            <a:r>
              <a:rPr lang="en-IN" sz="2000" b="1" dirty="0" smtClean="0"/>
              <a:t>Nominative</a:t>
            </a:r>
            <a:endParaRPr lang="en-IN" sz="2000" dirty="0" smtClean="0"/>
          </a:p>
          <a:p>
            <a:r>
              <a:rPr lang="en-IN" sz="2000" dirty="0" smtClean="0"/>
              <a:t>               </a:t>
            </a:r>
            <a:r>
              <a:rPr lang="en-IN" sz="2000" dirty="0" err="1" smtClean="0"/>
              <a:t>देवः</a:t>
            </a:r>
            <a:r>
              <a:rPr lang="en-IN" sz="2000" dirty="0" smtClean="0"/>
              <a:t> (</a:t>
            </a:r>
            <a:r>
              <a:rPr lang="en-IN" sz="2000" dirty="0" err="1" smtClean="0"/>
              <a:t>devaḥ</a:t>
            </a:r>
            <a:r>
              <a:rPr lang="en-IN" sz="2000" dirty="0" smtClean="0"/>
              <a:t>) </a:t>
            </a:r>
            <a:r>
              <a:rPr lang="en-IN" sz="2000" dirty="0" err="1" smtClean="0"/>
              <a:t>देवौ</a:t>
            </a:r>
            <a:r>
              <a:rPr lang="en-IN" sz="2000" dirty="0" smtClean="0"/>
              <a:t> (</a:t>
            </a:r>
            <a:r>
              <a:rPr lang="en-IN" sz="2000" dirty="0" err="1" smtClean="0"/>
              <a:t>devau</a:t>
            </a:r>
            <a:r>
              <a:rPr lang="en-IN" sz="2000" dirty="0" smtClean="0"/>
              <a:t>) </a:t>
            </a:r>
            <a:r>
              <a:rPr lang="en-IN" sz="2000" dirty="0" err="1" smtClean="0"/>
              <a:t>देवाः</a:t>
            </a:r>
            <a:r>
              <a:rPr lang="en-IN" sz="2000" dirty="0" smtClean="0"/>
              <a:t> (</a:t>
            </a:r>
            <a:r>
              <a:rPr lang="en-IN" sz="2000" dirty="0" err="1" smtClean="0"/>
              <a:t>devāḥ</a:t>
            </a:r>
            <a:r>
              <a:rPr lang="en-IN" sz="2000" dirty="0" smtClean="0"/>
              <a:t>)</a:t>
            </a:r>
          </a:p>
          <a:p>
            <a:r>
              <a:rPr lang="en-IN" sz="2000" b="1" dirty="0" smtClean="0"/>
              <a:t>Accusative</a:t>
            </a:r>
            <a:endParaRPr lang="en-IN" sz="2000" dirty="0" smtClean="0"/>
          </a:p>
          <a:p>
            <a:r>
              <a:rPr lang="en-IN" sz="2000" dirty="0" smtClean="0"/>
              <a:t>               </a:t>
            </a:r>
            <a:r>
              <a:rPr lang="en-IN" sz="2000" dirty="0" err="1" smtClean="0"/>
              <a:t>देवम्</a:t>
            </a:r>
            <a:r>
              <a:rPr lang="en-IN" sz="2000" dirty="0" smtClean="0"/>
              <a:t> (</a:t>
            </a:r>
            <a:r>
              <a:rPr lang="en-IN" sz="2000" dirty="0" err="1" smtClean="0"/>
              <a:t>devam</a:t>
            </a:r>
            <a:r>
              <a:rPr lang="en-IN" sz="2000" dirty="0" smtClean="0"/>
              <a:t>) </a:t>
            </a:r>
            <a:r>
              <a:rPr lang="en-IN" sz="2000" dirty="0" err="1" smtClean="0"/>
              <a:t>देवौ</a:t>
            </a:r>
            <a:r>
              <a:rPr lang="en-IN" sz="2000" dirty="0" smtClean="0"/>
              <a:t> (</a:t>
            </a:r>
            <a:r>
              <a:rPr lang="en-IN" sz="2000" dirty="0" err="1" smtClean="0"/>
              <a:t>devau</a:t>
            </a:r>
            <a:r>
              <a:rPr lang="en-IN" sz="2000" dirty="0" smtClean="0"/>
              <a:t>) </a:t>
            </a:r>
            <a:r>
              <a:rPr lang="en-IN" sz="2000" dirty="0" err="1" smtClean="0"/>
              <a:t>देवान्</a:t>
            </a:r>
            <a:r>
              <a:rPr lang="en-IN" sz="2000" dirty="0" smtClean="0"/>
              <a:t> (</a:t>
            </a:r>
            <a:r>
              <a:rPr lang="en-IN" sz="2000" dirty="0" err="1" smtClean="0"/>
              <a:t>devān</a:t>
            </a:r>
            <a:r>
              <a:rPr lang="en-IN" sz="2000" dirty="0" smtClean="0"/>
              <a:t>)</a:t>
            </a:r>
          </a:p>
          <a:p>
            <a:r>
              <a:rPr lang="en-IN" sz="2000" b="1" dirty="0" smtClean="0"/>
              <a:t>Instrumental</a:t>
            </a:r>
            <a:endParaRPr lang="en-IN" sz="2000" dirty="0" smtClean="0"/>
          </a:p>
          <a:p>
            <a:r>
              <a:rPr lang="en-IN" sz="2000" dirty="0" smtClean="0"/>
              <a:t>               </a:t>
            </a:r>
            <a:r>
              <a:rPr lang="en-IN" sz="2000" dirty="0" err="1" smtClean="0"/>
              <a:t>देवेन</a:t>
            </a:r>
            <a:r>
              <a:rPr lang="en-IN" sz="2000" dirty="0" smtClean="0"/>
              <a:t> (</a:t>
            </a:r>
            <a:r>
              <a:rPr lang="en-IN" sz="2000" dirty="0" err="1" smtClean="0"/>
              <a:t>devena</a:t>
            </a:r>
            <a:r>
              <a:rPr lang="en-IN" sz="2000" dirty="0" smtClean="0"/>
              <a:t>) </a:t>
            </a:r>
            <a:r>
              <a:rPr lang="en-IN" sz="2000" dirty="0" err="1" smtClean="0"/>
              <a:t>देवाभ्याम्</a:t>
            </a:r>
            <a:r>
              <a:rPr lang="en-IN" sz="2000" dirty="0" smtClean="0"/>
              <a:t> (</a:t>
            </a:r>
            <a:r>
              <a:rPr lang="en-IN" sz="2000" dirty="0" err="1" smtClean="0"/>
              <a:t>devābhyām</a:t>
            </a:r>
            <a:r>
              <a:rPr lang="en-IN" sz="2000" dirty="0" smtClean="0"/>
              <a:t>) </a:t>
            </a:r>
            <a:r>
              <a:rPr lang="en-IN" sz="2000" dirty="0" err="1" smtClean="0"/>
              <a:t>देवैः</a:t>
            </a:r>
            <a:r>
              <a:rPr lang="en-IN" sz="2000" dirty="0" smtClean="0"/>
              <a:t> (</a:t>
            </a:r>
            <a:r>
              <a:rPr lang="en-IN" sz="2000" dirty="0" err="1" smtClean="0"/>
              <a:t>devaiḥ</a:t>
            </a:r>
            <a:r>
              <a:rPr lang="en-IN" sz="2000" dirty="0" smtClean="0"/>
              <a:t>)</a:t>
            </a:r>
          </a:p>
          <a:p>
            <a:r>
              <a:rPr lang="en-IN" sz="2000" b="1" dirty="0" smtClean="0"/>
              <a:t>Dative</a:t>
            </a:r>
            <a:endParaRPr lang="en-IN" sz="2000" dirty="0" smtClean="0"/>
          </a:p>
          <a:p>
            <a:r>
              <a:rPr lang="en-IN" sz="2000" dirty="0" smtClean="0"/>
              <a:t>               </a:t>
            </a:r>
            <a:r>
              <a:rPr lang="en-IN" sz="2000" dirty="0" err="1" smtClean="0"/>
              <a:t>देवाय</a:t>
            </a:r>
            <a:r>
              <a:rPr lang="en-IN" sz="2000" dirty="0" smtClean="0"/>
              <a:t> (</a:t>
            </a:r>
            <a:r>
              <a:rPr lang="en-IN" sz="2000" dirty="0" err="1" smtClean="0"/>
              <a:t>devāya</a:t>
            </a:r>
            <a:r>
              <a:rPr lang="en-IN" sz="2000" dirty="0" smtClean="0"/>
              <a:t>) </a:t>
            </a:r>
            <a:r>
              <a:rPr lang="en-IN" sz="2000" dirty="0" err="1" smtClean="0"/>
              <a:t>देवाभ्याम्</a:t>
            </a:r>
            <a:r>
              <a:rPr lang="en-IN" sz="2000" dirty="0" smtClean="0"/>
              <a:t> (</a:t>
            </a:r>
            <a:r>
              <a:rPr lang="en-IN" sz="2000" dirty="0" err="1" smtClean="0"/>
              <a:t>devābhyām</a:t>
            </a:r>
            <a:r>
              <a:rPr lang="en-IN" sz="2000" dirty="0" smtClean="0"/>
              <a:t>) </a:t>
            </a:r>
            <a:r>
              <a:rPr lang="en-IN" sz="2000" dirty="0" err="1" smtClean="0"/>
              <a:t>देवेभ्यः</a:t>
            </a:r>
            <a:r>
              <a:rPr lang="en-IN" sz="2000" dirty="0" smtClean="0"/>
              <a:t> (</a:t>
            </a:r>
            <a:r>
              <a:rPr lang="en-IN" sz="2000" dirty="0" err="1" smtClean="0"/>
              <a:t>devebhyaḥ</a:t>
            </a:r>
            <a:r>
              <a:rPr lang="en-IN" sz="2000" dirty="0" smtClean="0"/>
              <a:t>)</a:t>
            </a:r>
          </a:p>
          <a:p>
            <a:r>
              <a:rPr lang="en-IN" sz="2000" b="1" dirty="0" smtClean="0"/>
              <a:t>Ablative</a:t>
            </a:r>
            <a:endParaRPr lang="en-IN" sz="2000" dirty="0" smtClean="0"/>
          </a:p>
          <a:p>
            <a:r>
              <a:rPr lang="en-IN" sz="2000" dirty="0" smtClean="0"/>
              <a:t>              </a:t>
            </a:r>
            <a:r>
              <a:rPr lang="en-IN" sz="2000" dirty="0" err="1" smtClean="0"/>
              <a:t>देवात्</a:t>
            </a:r>
            <a:r>
              <a:rPr lang="en-IN" sz="2000" dirty="0" smtClean="0"/>
              <a:t> (</a:t>
            </a:r>
            <a:r>
              <a:rPr lang="en-IN" sz="2000" dirty="0" err="1" smtClean="0"/>
              <a:t>devāt</a:t>
            </a:r>
            <a:r>
              <a:rPr lang="en-IN" sz="2000" dirty="0" smtClean="0"/>
              <a:t>) </a:t>
            </a:r>
            <a:r>
              <a:rPr lang="en-IN" sz="2000" dirty="0" err="1" smtClean="0"/>
              <a:t>देवाभ्याम्</a:t>
            </a:r>
            <a:r>
              <a:rPr lang="en-IN" sz="2000" dirty="0" smtClean="0"/>
              <a:t> (</a:t>
            </a:r>
            <a:r>
              <a:rPr lang="en-IN" sz="2000" dirty="0" err="1" smtClean="0"/>
              <a:t>devābhyām</a:t>
            </a:r>
            <a:r>
              <a:rPr lang="en-IN" sz="2000" dirty="0" smtClean="0"/>
              <a:t>) </a:t>
            </a:r>
            <a:r>
              <a:rPr lang="en-IN" sz="2000" dirty="0" err="1" smtClean="0"/>
              <a:t>देवेभ्यः</a:t>
            </a:r>
            <a:r>
              <a:rPr lang="en-IN" sz="2000" dirty="0" smtClean="0"/>
              <a:t> (</a:t>
            </a:r>
            <a:r>
              <a:rPr lang="en-IN" sz="2000" dirty="0" err="1" smtClean="0"/>
              <a:t>devebhyaḥ</a:t>
            </a:r>
            <a:r>
              <a:rPr lang="en-IN" sz="2000" dirty="0" smtClean="0"/>
              <a:t>)</a:t>
            </a:r>
          </a:p>
          <a:p>
            <a:r>
              <a:rPr lang="en-IN" sz="2000" b="1" dirty="0" smtClean="0"/>
              <a:t>Genitive</a:t>
            </a:r>
            <a:endParaRPr lang="en-IN" sz="2000" dirty="0" smtClean="0"/>
          </a:p>
          <a:p>
            <a:r>
              <a:rPr lang="en-IN" sz="2000" dirty="0" smtClean="0"/>
              <a:t>              </a:t>
            </a:r>
            <a:r>
              <a:rPr lang="en-IN" sz="2000" dirty="0" err="1" smtClean="0"/>
              <a:t>देवस्य</a:t>
            </a:r>
            <a:r>
              <a:rPr lang="en-IN" sz="2000" dirty="0" smtClean="0"/>
              <a:t> (</a:t>
            </a:r>
            <a:r>
              <a:rPr lang="en-IN" sz="2000" dirty="0" err="1" smtClean="0"/>
              <a:t>devasya</a:t>
            </a:r>
            <a:r>
              <a:rPr lang="en-IN" sz="2000" dirty="0" smtClean="0"/>
              <a:t>) </a:t>
            </a:r>
            <a:r>
              <a:rPr lang="en-IN" sz="2000" dirty="0" err="1" smtClean="0"/>
              <a:t>देवयोः</a:t>
            </a:r>
            <a:r>
              <a:rPr lang="en-IN" sz="2000" dirty="0" smtClean="0"/>
              <a:t> (</a:t>
            </a:r>
            <a:r>
              <a:rPr lang="en-IN" sz="2000" dirty="0" err="1" smtClean="0"/>
              <a:t>devayoḥ</a:t>
            </a:r>
            <a:r>
              <a:rPr lang="en-IN" sz="2000" dirty="0" smtClean="0"/>
              <a:t>) </a:t>
            </a:r>
            <a:r>
              <a:rPr lang="en-IN" sz="2000" dirty="0" err="1" smtClean="0"/>
              <a:t>देवानाम्</a:t>
            </a:r>
            <a:r>
              <a:rPr lang="en-IN" sz="2000" dirty="0" smtClean="0"/>
              <a:t> (</a:t>
            </a:r>
            <a:r>
              <a:rPr lang="en-IN" sz="2000" dirty="0" err="1" smtClean="0"/>
              <a:t>devānām</a:t>
            </a:r>
            <a:r>
              <a:rPr lang="en-IN" sz="2000" dirty="0" smtClean="0"/>
              <a:t>)</a:t>
            </a:r>
          </a:p>
          <a:p>
            <a:r>
              <a:rPr lang="en-IN" sz="2000" b="1" dirty="0" smtClean="0"/>
              <a:t>Locative</a:t>
            </a:r>
            <a:endParaRPr lang="en-IN" sz="2000" dirty="0" smtClean="0"/>
          </a:p>
          <a:p>
            <a:r>
              <a:rPr lang="en-IN" sz="2000" dirty="0" smtClean="0"/>
              <a:t>              </a:t>
            </a:r>
            <a:r>
              <a:rPr lang="en-IN" sz="2000" dirty="0" err="1" smtClean="0"/>
              <a:t>देवे</a:t>
            </a:r>
            <a:r>
              <a:rPr lang="en-IN" sz="2000" dirty="0" smtClean="0"/>
              <a:t> (</a:t>
            </a:r>
            <a:r>
              <a:rPr lang="en-IN" sz="2000" dirty="0" err="1" smtClean="0"/>
              <a:t>deve</a:t>
            </a:r>
            <a:r>
              <a:rPr lang="en-IN" sz="2000" dirty="0" smtClean="0"/>
              <a:t>) </a:t>
            </a:r>
            <a:r>
              <a:rPr lang="en-IN" sz="2000" dirty="0" err="1" smtClean="0"/>
              <a:t>देवयोः</a:t>
            </a:r>
            <a:r>
              <a:rPr lang="en-IN" sz="2000" dirty="0" smtClean="0"/>
              <a:t> (</a:t>
            </a:r>
            <a:r>
              <a:rPr lang="en-IN" sz="2000" dirty="0" err="1" smtClean="0"/>
              <a:t>devayoḥ</a:t>
            </a:r>
            <a:r>
              <a:rPr lang="en-IN" sz="2000" dirty="0" smtClean="0"/>
              <a:t>) </a:t>
            </a:r>
            <a:r>
              <a:rPr lang="en-IN" sz="2000" dirty="0" err="1" smtClean="0"/>
              <a:t>देवेषु</a:t>
            </a:r>
            <a:r>
              <a:rPr lang="en-IN" sz="2000" dirty="0" smtClean="0"/>
              <a:t> (</a:t>
            </a:r>
            <a:r>
              <a:rPr lang="en-IN" sz="2000" dirty="0" err="1" smtClean="0"/>
              <a:t>deveṣu</a:t>
            </a:r>
            <a:r>
              <a:rPr lang="en-IN" sz="2000" dirty="0" smtClean="0"/>
              <a:t>)</a:t>
            </a:r>
          </a:p>
          <a:p>
            <a:r>
              <a:rPr lang="en-IN" sz="2000" b="1" dirty="0" smtClean="0"/>
              <a:t>Vocative</a:t>
            </a:r>
            <a:endParaRPr lang="en-IN" sz="2000" dirty="0" smtClean="0"/>
          </a:p>
          <a:p>
            <a:r>
              <a:rPr lang="en-IN" sz="2000" dirty="0" smtClean="0"/>
              <a:t>              </a:t>
            </a:r>
            <a:r>
              <a:rPr lang="en-IN" sz="2000" dirty="0" err="1" smtClean="0"/>
              <a:t>हे</a:t>
            </a:r>
            <a:r>
              <a:rPr lang="en-IN" sz="2000" dirty="0" smtClean="0"/>
              <a:t> </a:t>
            </a:r>
            <a:r>
              <a:rPr lang="en-IN" sz="2000" dirty="0" err="1" smtClean="0"/>
              <a:t>देव</a:t>
            </a:r>
            <a:r>
              <a:rPr lang="en-IN" sz="2000" dirty="0" smtClean="0"/>
              <a:t> (he </a:t>
            </a:r>
            <a:r>
              <a:rPr lang="en-IN" sz="2000" dirty="0" err="1" smtClean="0"/>
              <a:t>deva</a:t>
            </a:r>
            <a:r>
              <a:rPr lang="en-IN" sz="2000" dirty="0" smtClean="0"/>
              <a:t>) </a:t>
            </a:r>
            <a:r>
              <a:rPr lang="en-IN" sz="2000" dirty="0" err="1" smtClean="0"/>
              <a:t>हे</a:t>
            </a:r>
            <a:r>
              <a:rPr lang="en-IN" sz="2000" dirty="0" smtClean="0"/>
              <a:t> </a:t>
            </a:r>
            <a:r>
              <a:rPr lang="en-IN" sz="2000" dirty="0" err="1" smtClean="0"/>
              <a:t>देवौ</a:t>
            </a:r>
            <a:r>
              <a:rPr lang="en-IN" sz="2000" dirty="0" smtClean="0"/>
              <a:t> (he </a:t>
            </a:r>
            <a:r>
              <a:rPr lang="en-IN" sz="2000" dirty="0" err="1" smtClean="0"/>
              <a:t>devau</a:t>
            </a:r>
            <a:r>
              <a:rPr lang="en-IN" sz="2000" dirty="0" smtClean="0"/>
              <a:t>) </a:t>
            </a:r>
            <a:r>
              <a:rPr lang="en-IN" sz="2000" dirty="0" err="1" smtClean="0"/>
              <a:t>हे</a:t>
            </a:r>
            <a:r>
              <a:rPr lang="en-IN" sz="2000" dirty="0" smtClean="0"/>
              <a:t> </a:t>
            </a:r>
            <a:r>
              <a:rPr lang="en-IN" sz="2000" dirty="0" err="1" smtClean="0"/>
              <a:t>देवाः</a:t>
            </a:r>
            <a:r>
              <a:rPr lang="en-IN" sz="2000" dirty="0" smtClean="0"/>
              <a:t> (he </a:t>
            </a:r>
            <a:r>
              <a:rPr lang="en-IN" sz="2000" dirty="0" err="1" smtClean="0"/>
              <a:t>devāḥ</a:t>
            </a:r>
            <a:r>
              <a:rPr lang="en-IN" sz="2000" dirty="0" smtClean="0"/>
              <a:t>)</a:t>
            </a:r>
            <a:endParaRPr lang="en-IN"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00100" y="714356"/>
            <a:ext cx="7500990" cy="5940088"/>
          </a:xfrm>
          <a:prstGeom prst="rect">
            <a:avLst/>
          </a:prstGeom>
          <a:solidFill>
            <a:schemeClr val="tx2">
              <a:lumMod val="20000"/>
              <a:lumOff val="80000"/>
            </a:schemeClr>
          </a:solidFill>
          <a:ln>
            <a:solidFill>
              <a:schemeClr val="accent1"/>
            </a:solidFill>
          </a:ln>
        </p:spPr>
        <p:txBody>
          <a:bodyPr wrap="square">
            <a:spAutoFit/>
          </a:bodyPr>
          <a:lstStyle/>
          <a:p>
            <a:r>
              <a:rPr lang="en-IN" sz="2000" b="1" dirty="0" smtClean="0"/>
              <a:t>Declension of "</a:t>
            </a:r>
            <a:r>
              <a:rPr lang="en-IN" sz="2000" b="1" dirty="0" err="1" smtClean="0"/>
              <a:t>देव</a:t>
            </a:r>
            <a:r>
              <a:rPr lang="en-IN" sz="2000" b="1" dirty="0" smtClean="0"/>
              <a:t>" (Masculine)</a:t>
            </a:r>
          </a:p>
          <a:p>
            <a:r>
              <a:rPr lang="en-IN" sz="2000" b="1" dirty="0" smtClean="0"/>
              <a:t>Case- </a:t>
            </a:r>
            <a:r>
              <a:rPr lang="en-IN" sz="2000" b="1" dirty="0" err="1" smtClean="0"/>
              <a:t>vibhakti</a:t>
            </a:r>
            <a:r>
              <a:rPr lang="en-IN" sz="2000" b="1" dirty="0" smtClean="0"/>
              <a:t>.  </a:t>
            </a:r>
            <a:r>
              <a:rPr lang="en-IN" b="1" dirty="0" smtClean="0"/>
              <a:t>Sing (</a:t>
            </a:r>
            <a:r>
              <a:rPr lang="en-IN" b="1" dirty="0" err="1" smtClean="0"/>
              <a:t>Eka</a:t>
            </a:r>
            <a:r>
              <a:rPr lang="en-IN" b="1" dirty="0" smtClean="0"/>
              <a:t>) Dual (</a:t>
            </a:r>
            <a:r>
              <a:rPr lang="en-IN" b="1" dirty="0" err="1" smtClean="0"/>
              <a:t>Dvi</a:t>
            </a:r>
            <a:r>
              <a:rPr lang="en-IN" b="1" dirty="0" smtClean="0"/>
              <a:t>) Plural (</a:t>
            </a:r>
            <a:r>
              <a:rPr lang="en-IN" b="1" dirty="0" err="1" smtClean="0"/>
              <a:t>Bahu</a:t>
            </a:r>
            <a:r>
              <a:rPr lang="en-IN" b="1" dirty="0" smtClean="0"/>
              <a:t>)</a:t>
            </a:r>
            <a:endParaRPr lang="en-IN" dirty="0" smtClean="0"/>
          </a:p>
          <a:p>
            <a:r>
              <a:rPr lang="en-IN" sz="2000" b="1" dirty="0" smtClean="0"/>
              <a:t>Nominative – </a:t>
            </a:r>
            <a:r>
              <a:rPr lang="en-IN" sz="2000" b="1" dirty="0" err="1" smtClean="0"/>
              <a:t>prathamA</a:t>
            </a:r>
            <a:r>
              <a:rPr lang="en-IN" sz="2000" b="1" dirty="0" smtClean="0"/>
              <a:t> – </a:t>
            </a:r>
            <a:r>
              <a:rPr lang="en-IN" sz="2000" b="1" dirty="0" err="1" smtClean="0"/>
              <a:t>kartr</a:t>
            </a:r>
            <a:r>
              <a:rPr lang="en-IN" sz="2000" b="1" dirty="0" smtClean="0"/>
              <a:t> – subject (no preposition)</a:t>
            </a:r>
            <a:endParaRPr lang="en-IN" sz="2000" dirty="0" smtClean="0"/>
          </a:p>
          <a:p>
            <a:r>
              <a:rPr lang="en-IN" sz="2000" dirty="0" smtClean="0"/>
              <a:t>                          </a:t>
            </a:r>
            <a:r>
              <a:rPr lang="en-IN" sz="2000" dirty="0" err="1" smtClean="0"/>
              <a:t>देवः</a:t>
            </a:r>
            <a:r>
              <a:rPr lang="en-IN" sz="2000" dirty="0" smtClean="0"/>
              <a:t> (</a:t>
            </a:r>
            <a:r>
              <a:rPr lang="en-IN" sz="2000" dirty="0" err="1" smtClean="0"/>
              <a:t>devaḥ</a:t>
            </a:r>
            <a:r>
              <a:rPr lang="en-IN" sz="2000" dirty="0" smtClean="0"/>
              <a:t>) </a:t>
            </a:r>
            <a:r>
              <a:rPr lang="en-IN" sz="2000" dirty="0" err="1" smtClean="0"/>
              <a:t>देवौ</a:t>
            </a:r>
            <a:r>
              <a:rPr lang="en-IN" sz="2000" dirty="0" smtClean="0"/>
              <a:t> (</a:t>
            </a:r>
            <a:r>
              <a:rPr lang="en-IN" sz="2000" dirty="0" err="1" smtClean="0"/>
              <a:t>devau</a:t>
            </a:r>
            <a:r>
              <a:rPr lang="en-IN" sz="2000" dirty="0" smtClean="0"/>
              <a:t>) </a:t>
            </a:r>
            <a:r>
              <a:rPr lang="en-IN" sz="2000" dirty="0" err="1" smtClean="0"/>
              <a:t>देवाः</a:t>
            </a:r>
            <a:r>
              <a:rPr lang="en-IN" sz="2000" dirty="0" smtClean="0"/>
              <a:t> (</a:t>
            </a:r>
            <a:r>
              <a:rPr lang="en-IN" sz="2000" dirty="0" err="1" smtClean="0"/>
              <a:t>devāḥ</a:t>
            </a:r>
            <a:r>
              <a:rPr lang="en-IN" sz="2000" dirty="0" smtClean="0"/>
              <a:t>)</a:t>
            </a:r>
          </a:p>
          <a:p>
            <a:r>
              <a:rPr lang="en-IN" sz="2000" b="1" dirty="0" smtClean="0"/>
              <a:t>Accusative – </a:t>
            </a:r>
            <a:r>
              <a:rPr lang="en-IN" sz="2000" b="1" dirty="0" err="1" smtClean="0"/>
              <a:t>dvitIyA</a:t>
            </a:r>
            <a:r>
              <a:rPr lang="en-IN" sz="2000" b="1" dirty="0" smtClean="0"/>
              <a:t> – karma – object (no preposition)</a:t>
            </a:r>
            <a:endParaRPr lang="en-IN" sz="2000" dirty="0" smtClean="0"/>
          </a:p>
          <a:p>
            <a:r>
              <a:rPr lang="en-IN" sz="2000" dirty="0" smtClean="0"/>
              <a:t>                         </a:t>
            </a:r>
            <a:r>
              <a:rPr lang="en-IN" sz="2000" dirty="0" err="1" smtClean="0"/>
              <a:t>देवम्</a:t>
            </a:r>
            <a:r>
              <a:rPr lang="en-IN" sz="2000" dirty="0" smtClean="0"/>
              <a:t> (</a:t>
            </a:r>
            <a:r>
              <a:rPr lang="en-IN" sz="2000" dirty="0" err="1" smtClean="0"/>
              <a:t>devam</a:t>
            </a:r>
            <a:r>
              <a:rPr lang="en-IN" sz="2000" dirty="0" smtClean="0"/>
              <a:t>) </a:t>
            </a:r>
            <a:r>
              <a:rPr lang="en-IN" sz="2000" dirty="0" err="1" smtClean="0"/>
              <a:t>देवौ</a:t>
            </a:r>
            <a:r>
              <a:rPr lang="en-IN" sz="2000" dirty="0" smtClean="0"/>
              <a:t> (</a:t>
            </a:r>
            <a:r>
              <a:rPr lang="en-IN" sz="2000" dirty="0" err="1" smtClean="0"/>
              <a:t>devau</a:t>
            </a:r>
            <a:r>
              <a:rPr lang="en-IN" sz="2000" dirty="0" smtClean="0"/>
              <a:t>) </a:t>
            </a:r>
            <a:r>
              <a:rPr lang="en-IN" sz="2000" dirty="0" err="1" smtClean="0"/>
              <a:t>देवान्</a:t>
            </a:r>
            <a:r>
              <a:rPr lang="en-IN" sz="2000" dirty="0" smtClean="0"/>
              <a:t> (</a:t>
            </a:r>
            <a:r>
              <a:rPr lang="en-IN" sz="2000" dirty="0" err="1" smtClean="0"/>
              <a:t>devān</a:t>
            </a:r>
            <a:r>
              <a:rPr lang="en-IN" sz="2000" dirty="0" smtClean="0"/>
              <a:t>)</a:t>
            </a:r>
          </a:p>
          <a:p>
            <a:r>
              <a:rPr lang="en-IN" sz="2000" b="1" dirty="0" smtClean="0"/>
              <a:t>Instrumental - </a:t>
            </a:r>
            <a:r>
              <a:rPr lang="en-IN" sz="2000" b="1" dirty="0" err="1" smtClean="0"/>
              <a:t>trtIyA</a:t>
            </a:r>
            <a:r>
              <a:rPr lang="en-IN" sz="2000" b="1" dirty="0" smtClean="0"/>
              <a:t> – </a:t>
            </a:r>
            <a:r>
              <a:rPr lang="en-IN" sz="2000" b="1" dirty="0" err="1" smtClean="0"/>
              <a:t>karaNa</a:t>
            </a:r>
            <a:r>
              <a:rPr lang="en-IN" sz="2000" b="1" dirty="0" smtClean="0"/>
              <a:t> – instrument (by/with)</a:t>
            </a:r>
            <a:endParaRPr lang="en-IN" sz="2000" dirty="0" smtClean="0"/>
          </a:p>
          <a:p>
            <a:r>
              <a:rPr lang="en-IN" sz="2000" dirty="0" smtClean="0"/>
              <a:t>                       </a:t>
            </a:r>
            <a:r>
              <a:rPr lang="en-IN" sz="2000" dirty="0" err="1" smtClean="0"/>
              <a:t>देवेन</a:t>
            </a:r>
            <a:r>
              <a:rPr lang="en-IN" sz="2000" dirty="0" smtClean="0"/>
              <a:t> (</a:t>
            </a:r>
            <a:r>
              <a:rPr lang="en-IN" sz="2000" dirty="0" err="1" smtClean="0"/>
              <a:t>devena</a:t>
            </a:r>
            <a:r>
              <a:rPr lang="en-IN" sz="2000" dirty="0" smtClean="0"/>
              <a:t>) </a:t>
            </a:r>
            <a:r>
              <a:rPr lang="en-IN" sz="2000" dirty="0" err="1" smtClean="0"/>
              <a:t>देवाभ्याम्</a:t>
            </a:r>
            <a:r>
              <a:rPr lang="en-IN" sz="2000" dirty="0" smtClean="0"/>
              <a:t> (</a:t>
            </a:r>
            <a:r>
              <a:rPr lang="en-IN" sz="2000" dirty="0" err="1" smtClean="0"/>
              <a:t>devābhyām</a:t>
            </a:r>
            <a:r>
              <a:rPr lang="en-IN" sz="2000" dirty="0" smtClean="0"/>
              <a:t>) </a:t>
            </a:r>
            <a:r>
              <a:rPr lang="en-IN" sz="2000" dirty="0" err="1" smtClean="0"/>
              <a:t>देवैः</a:t>
            </a:r>
            <a:r>
              <a:rPr lang="en-IN" sz="2000" dirty="0" smtClean="0"/>
              <a:t> (</a:t>
            </a:r>
            <a:r>
              <a:rPr lang="en-IN" sz="2000" dirty="0" err="1" smtClean="0"/>
              <a:t>devaiḥ</a:t>
            </a:r>
            <a:r>
              <a:rPr lang="en-IN" sz="2000" dirty="0" smtClean="0"/>
              <a:t>)</a:t>
            </a:r>
          </a:p>
          <a:p>
            <a:r>
              <a:rPr lang="en-IN" sz="2000" b="1" dirty="0" smtClean="0"/>
              <a:t>Dative – </a:t>
            </a:r>
            <a:r>
              <a:rPr lang="en-IN" sz="2000" b="1" dirty="0" err="1" smtClean="0"/>
              <a:t>caturthI</a:t>
            </a:r>
            <a:r>
              <a:rPr lang="en-IN" sz="2000" b="1" dirty="0" smtClean="0"/>
              <a:t> – </a:t>
            </a:r>
            <a:r>
              <a:rPr lang="en-IN" sz="2000" b="1" dirty="0" err="1" smtClean="0"/>
              <a:t>sampradAnam</a:t>
            </a:r>
            <a:r>
              <a:rPr lang="en-IN" sz="2000" b="1" dirty="0" smtClean="0"/>
              <a:t> – action </a:t>
            </a:r>
            <a:r>
              <a:rPr lang="en-IN" sz="2000" b="1" dirty="0" err="1" smtClean="0"/>
              <a:t>og</a:t>
            </a:r>
            <a:r>
              <a:rPr lang="en-IN" sz="2000" b="1" dirty="0" smtClean="0"/>
              <a:t> giving (to/for)</a:t>
            </a:r>
            <a:endParaRPr lang="en-IN" sz="2000" dirty="0" smtClean="0"/>
          </a:p>
          <a:p>
            <a:r>
              <a:rPr lang="en-IN" sz="2000" dirty="0" smtClean="0"/>
              <a:t>                 </a:t>
            </a:r>
            <a:r>
              <a:rPr lang="en-IN" sz="2000" dirty="0" err="1" smtClean="0"/>
              <a:t>देवाय</a:t>
            </a:r>
            <a:r>
              <a:rPr lang="en-IN" sz="2000" dirty="0" smtClean="0"/>
              <a:t> (</a:t>
            </a:r>
            <a:r>
              <a:rPr lang="en-IN" sz="2000" dirty="0" err="1" smtClean="0"/>
              <a:t>devāya</a:t>
            </a:r>
            <a:r>
              <a:rPr lang="en-IN" sz="2000" dirty="0" smtClean="0"/>
              <a:t>) </a:t>
            </a:r>
            <a:r>
              <a:rPr lang="en-IN" sz="2000" dirty="0" err="1" smtClean="0"/>
              <a:t>देवाभ्याम्</a:t>
            </a:r>
            <a:r>
              <a:rPr lang="en-IN" sz="2000" dirty="0" smtClean="0"/>
              <a:t> (</a:t>
            </a:r>
            <a:r>
              <a:rPr lang="en-IN" sz="2000" dirty="0" err="1" smtClean="0"/>
              <a:t>devābhyām</a:t>
            </a:r>
            <a:r>
              <a:rPr lang="en-IN" sz="2000" dirty="0" smtClean="0"/>
              <a:t>) </a:t>
            </a:r>
            <a:r>
              <a:rPr lang="en-IN" sz="2000" dirty="0" err="1" smtClean="0"/>
              <a:t>देवेभ्यः</a:t>
            </a:r>
            <a:r>
              <a:rPr lang="en-IN" sz="2000" dirty="0" smtClean="0"/>
              <a:t> (</a:t>
            </a:r>
            <a:r>
              <a:rPr lang="en-IN" sz="2000" dirty="0" err="1" smtClean="0"/>
              <a:t>devebhyaḥ</a:t>
            </a:r>
            <a:r>
              <a:rPr lang="en-IN" sz="2000" dirty="0" smtClean="0"/>
              <a:t>)</a:t>
            </a:r>
          </a:p>
          <a:p>
            <a:r>
              <a:rPr lang="en-IN" b="1" dirty="0" smtClean="0"/>
              <a:t>Ablative – </a:t>
            </a:r>
            <a:r>
              <a:rPr lang="en-IN" b="1" dirty="0" err="1" smtClean="0"/>
              <a:t>pancamI</a:t>
            </a:r>
            <a:r>
              <a:rPr lang="en-IN" b="1" dirty="0" smtClean="0"/>
              <a:t> – </a:t>
            </a:r>
            <a:r>
              <a:rPr lang="en-IN" b="1" dirty="0" err="1" smtClean="0"/>
              <a:t>apAdAnam</a:t>
            </a:r>
            <a:r>
              <a:rPr lang="en-IN" b="1" dirty="0" smtClean="0"/>
              <a:t> </a:t>
            </a:r>
            <a:r>
              <a:rPr lang="en-IN" sz="2000" b="1" dirty="0" smtClean="0"/>
              <a:t>– </a:t>
            </a:r>
            <a:r>
              <a:rPr lang="en-IN" b="1" dirty="0" smtClean="0"/>
              <a:t>action of separation (from/ because of) </a:t>
            </a:r>
            <a:endParaRPr lang="en-IN" sz="2000" dirty="0" smtClean="0"/>
          </a:p>
          <a:p>
            <a:r>
              <a:rPr lang="en-IN" sz="2000" dirty="0" smtClean="0"/>
              <a:t>                   </a:t>
            </a:r>
            <a:r>
              <a:rPr lang="en-IN" sz="2000" dirty="0" err="1" smtClean="0"/>
              <a:t>देवात्</a:t>
            </a:r>
            <a:r>
              <a:rPr lang="en-IN" sz="2000" dirty="0" smtClean="0"/>
              <a:t> (</a:t>
            </a:r>
            <a:r>
              <a:rPr lang="en-IN" sz="2000" dirty="0" err="1" smtClean="0"/>
              <a:t>devāt</a:t>
            </a:r>
            <a:r>
              <a:rPr lang="en-IN" sz="2000" dirty="0" smtClean="0"/>
              <a:t>) </a:t>
            </a:r>
            <a:r>
              <a:rPr lang="en-IN" sz="2000" dirty="0" err="1" smtClean="0"/>
              <a:t>देवाभ्याम्</a:t>
            </a:r>
            <a:r>
              <a:rPr lang="en-IN" sz="2000" dirty="0" smtClean="0"/>
              <a:t> (</a:t>
            </a:r>
            <a:r>
              <a:rPr lang="en-IN" sz="2000" dirty="0" err="1" smtClean="0"/>
              <a:t>devābhyām</a:t>
            </a:r>
            <a:r>
              <a:rPr lang="en-IN" sz="2000" dirty="0" smtClean="0"/>
              <a:t>) </a:t>
            </a:r>
            <a:r>
              <a:rPr lang="en-IN" sz="2000" dirty="0" err="1" smtClean="0"/>
              <a:t>देवेभ्यः</a:t>
            </a:r>
            <a:r>
              <a:rPr lang="en-IN" sz="2000" dirty="0" smtClean="0"/>
              <a:t> (</a:t>
            </a:r>
            <a:r>
              <a:rPr lang="en-IN" sz="2000" dirty="0" err="1" smtClean="0"/>
              <a:t>devebhyaḥ</a:t>
            </a:r>
            <a:r>
              <a:rPr lang="en-IN" sz="2000" dirty="0" smtClean="0"/>
              <a:t>)</a:t>
            </a:r>
          </a:p>
          <a:p>
            <a:r>
              <a:rPr lang="en-IN" sz="2000" b="1" dirty="0" smtClean="0"/>
              <a:t>Genitive – </a:t>
            </a:r>
            <a:r>
              <a:rPr lang="en-IN" sz="2000" b="1" dirty="0" err="1" smtClean="0"/>
              <a:t>ShaShThI</a:t>
            </a:r>
            <a:r>
              <a:rPr lang="en-IN" sz="2000" b="1" dirty="0" smtClean="0"/>
              <a:t> – </a:t>
            </a:r>
            <a:r>
              <a:rPr lang="en-IN" sz="2000" b="1" dirty="0" err="1" smtClean="0"/>
              <a:t>sambandhah</a:t>
            </a:r>
            <a:r>
              <a:rPr lang="en-IN" sz="2000" b="1" dirty="0" smtClean="0"/>
              <a:t> ( not a </a:t>
            </a:r>
            <a:r>
              <a:rPr lang="en-IN" sz="2000" b="1" dirty="0" err="1" smtClean="0"/>
              <a:t>kAraka</a:t>
            </a:r>
            <a:r>
              <a:rPr lang="en-IN" sz="2000" b="1" dirty="0" smtClean="0"/>
              <a:t>)</a:t>
            </a:r>
            <a:endParaRPr lang="en-IN" sz="2000" dirty="0" smtClean="0"/>
          </a:p>
          <a:p>
            <a:r>
              <a:rPr lang="en-IN" sz="2000" dirty="0" smtClean="0"/>
              <a:t>                   </a:t>
            </a:r>
            <a:r>
              <a:rPr lang="en-IN" sz="2000" dirty="0" err="1" smtClean="0"/>
              <a:t>देवस्य</a:t>
            </a:r>
            <a:r>
              <a:rPr lang="en-IN" sz="2000" dirty="0" smtClean="0"/>
              <a:t> (</a:t>
            </a:r>
            <a:r>
              <a:rPr lang="en-IN" sz="2000" dirty="0" err="1" smtClean="0"/>
              <a:t>devasya</a:t>
            </a:r>
            <a:r>
              <a:rPr lang="en-IN" sz="2000" dirty="0" smtClean="0"/>
              <a:t>) </a:t>
            </a:r>
            <a:r>
              <a:rPr lang="en-IN" sz="2000" dirty="0" err="1" smtClean="0"/>
              <a:t>देवयोः</a:t>
            </a:r>
            <a:r>
              <a:rPr lang="en-IN" sz="2000" dirty="0" smtClean="0"/>
              <a:t> (</a:t>
            </a:r>
            <a:r>
              <a:rPr lang="en-IN" sz="2000" dirty="0" err="1" smtClean="0"/>
              <a:t>devayoḥ</a:t>
            </a:r>
            <a:r>
              <a:rPr lang="en-IN" sz="2000" dirty="0" smtClean="0"/>
              <a:t>) </a:t>
            </a:r>
            <a:r>
              <a:rPr lang="en-IN" sz="2000" dirty="0" err="1" smtClean="0"/>
              <a:t>देवानाम्</a:t>
            </a:r>
            <a:r>
              <a:rPr lang="en-IN" sz="2000" dirty="0" smtClean="0"/>
              <a:t> (</a:t>
            </a:r>
            <a:r>
              <a:rPr lang="en-IN" sz="2000" dirty="0" err="1" smtClean="0"/>
              <a:t>devānām</a:t>
            </a:r>
            <a:r>
              <a:rPr lang="en-IN" sz="2000" dirty="0" smtClean="0"/>
              <a:t>)</a:t>
            </a:r>
          </a:p>
          <a:p>
            <a:r>
              <a:rPr lang="en-IN" sz="2000" b="1" dirty="0" smtClean="0"/>
              <a:t>Locative – </a:t>
            </a:r>
            <a:r>
              <a:rPr lang="en-IN" sz="2000" b="1" dirty="0" err="1" smtClean="0"/>
              <a:t>saptamI</a:t>
            </a:r>
            <a:r>
              <a:rPr lang="en-IN" sz="2000" b="1" dirty="0" smtClean="0"/>
              <a:t> – </a:t>
            </a:r>
            <a:r>
              <a:rPr lang="en-IN" sz="2000" b="1" dirty="0" err="1" smtClean="0"/>
              <a:t>adhikaraNam</a:t>
            </a:r>
            <a:r>
              <a:rPr lang="en-IN" sz="2000" b="1" dirty="0" smtClean="0"/>
              <a:t> – location (in/on/at)</a:t>
            </a:r>
            <a:endParaRPr lang="en-IN" sz="2000" dirty="0" smtClean="0"/>
          </a:p>
          <a:p>
            <a:r>
              <a:rPr lang="en-IN" sz="2000" dirty="0" smtClean="0"/>
              <a:t>                    </a:t>
            </a:r>
            <a:r>
              <a:rPr lang="en-IN" sz="2000" dirty="0" err="1" smtClean="0"/>
              <a:t>देवे</a:t>
            </a:r>
            <a:r>
              <a:rPr lang="en-IN" sz="2000" dirty="0" smtClean="0"/>
              <a:t> (</a:t>
            </a:r>
            <a:r>
              <a:rPr lang="en-IN" sz="2000" dirty="0" err="1" smtClean="0"/>
              <a:t>deve</a:t>
            </a:r>
            <a:r>
              <a:rPr lang="en-IN" sz="2000" dirty="0" smtClean="0"/>
              <a:t>) </a:t>
            </a:r>
            <a:r>
              <a:rPr lang="en-IN" sz="2000" dirty="0" err="1" smtClean="0"/>
              <a:t>देवयोः</a:t>
            </a:r>
            <a:r>
              <a:rPr lang="en-IN" sz="2000" dirty="0" smtClean="0"/>
              <a:t> (</a:t>
            </a:r>
            <a:r>
              <a:rPr lang="en-IN" sz="2000" dirty="0" err="1" smtClean="0"/>
              <a:t>devayoḥ</a:t>
            </a:r>
            <a:r>
              <a:rPr lang="en-IN" sz="2000" dirty="0" smtClean="0"/>
              <a:t>) </a:t>
            </a:r>
            <a:r>
              <a:rPr lang="en-IN" sz="2000" dirty="0" err="1" smtClean="0"/>
              <a:t>देवेषु</a:t>
            </a:r>
            <a:r>
              <a:rPr lang="en-IN" sz="2000" dirty="0" smtClean="0"/>
              <a:t> (</a:t>
            </a:r>
            <a:r>
              <a:rPr lang="en-IN" sz="2000" dirty="0" err="1" smtClean="0"/>
              <a:t>deveṣu</a:t>
            </a:r>
            <a:r>
              <a:rPr lang="en-IN" sz="2000" dirty="0" smtClean="0"/>
              <a:t>)</a:t>
            </a:r>
          </a:p>
          <a:p>
            <a:r>
              <a:rPr lang="en-IN" sz="2000" b="1" dirty="0" smtClean="0"/>
              <a:t>Vocative – </a:t>
            </a:r>
            <a:r>
              <a:rPr lang="en-IN" sz="2000" b="1" dirty="0" err="1" smtClean="0"/>
              <a:t>sambodhana</a:t>
            </a:r>
            <a:r>
              <a:rPr lang="en-IN" sz="2000" b="1" dirty="0" smtClean="0"/>
              <a:t> </a:t>
            </a:r>
            <a:r>
              <a:rPr lang="en-IN" sz="2000" b="1" dirty="0" err="1" smtClean="0"/>
              <a:t>prathamA</a:t>
            </a:r>
            <a:r>
              <a:rPr lang="en-IN" sz="2000" b="1" dirty="0" smtClean="0"/>
              <a:t> – directly address</a:t>
            </a:r>
            <a:endParaRPr lang="en-IN" sz="2000" dirty="0" smtClean="0"/>
          </a:p>
          <a:p>
            <a:r>
              <a:rPr lang="en-IN" sz="2000" dirty="0" smtClean="0"/>
              <a:t>                    </a:t>
            </a:r>
            <a:r>
              <a:rPr lang="en-IN" sz="2000" dirty="0" err="1" smtClean="0"/>
              <a:t>हे</a:t>
            </a:r>
            <a:r>
              <a:rPr lang="en-IN" sz="2000" dirty="0" smtClean="0"/>
              <a:t> </a:t>
            </a:r>
            <a:r>
              <a:rPr lang="en-IN" sz="2000" dirty="0" err="1" smtClean="0"/>
              <a:t>देव</a:t>
            </a:r>
            <a:r>
              <a:rPr lang="en-IN" sz="2000" dirty="0" smtClean="0"/>
              <a:t> (he </a:t>
            </a:r>
            <a:r>
              <a:rPr lang="en-IN" sz="2000" dirty="0" err="1" smtClean="0"/>
              <a:t>deva</a:t>
            </a:r>
            <a:r>
              <a:rPr lang="en-IN" sz="2000" dirty="0" smtClean="0"/>
              <a:t>) </a:t>
            </a:r>
            <a:r>
              <a:rPr lang="en-IN" sz="2000" dirty="0" err="1" smtClean="0"/>
              <a:t>हे</a:t>
            </a:r>
            <a:r>
              <a:rPr lang="en-IN" sz="2000" dirty="0" smtClean="0"/>
              <a:t> </a:t>
            </a:r>
            <a:r>
              <a:rPr lang="en-IN" sz="2000" dirty="0" err="1" smtClean="0"/>
              <a:t>देवौ</a:t>
            </a:r>
            <a:r>
              <a:rPr lang="en-IN" sz="2000" dirty="0" smtClean="0"/>
              <a:t> (he </a:t>
            </a:r>
            <a:r>
              <a:rPr lang="en-IN" sz="2000" dirty="0" err="1" smtClean="0"/>
              <a:t>devau</a:t>
            </a:r>
            <a:r>
              <a:rPr lang="en-IN" sz="2000" dirty="0" smtClean="0"/>
              <a:t>) </a:t>
            </a:r>
            <a:r>
              <a:rPr lang="en-IN" sz="2000" dirty="0" err="1" smtClean="0"/>
              <a:t>हे</a:t>
            </a:r>
            <a:r>
              <a:rPr lang="en-IN" sz="2000" dirty="0" smtClean="0"/>
              <a:t> </a:t>
            </a:r>
            <a:r>
              <a:rPr lang="en-IN" sz="2000" dirty="0" err="1" smtClean="0"/>
              <a:t>देवाः</a:t>
            </a:r>
            <a:r>
              <a:rPr lang="en-IN" sz="2000" dirty="0" smtClean="0"/>
              <a:t> (he </a:t>
            </a:r>
            <a:r>
              <a:rPr lang="en-IN" sz="2000" dirty="0" err="1" smtClean="0"/>
              <a:t>devāḥ</a:t>
            </a:r>
            <a:r>
              <a:rPr lang="en-IN" sz="2000" dirty="0" smtClean="0"/>
              <a:t>)</a:t>
            </a:r>
            <a:endParaRPr lang="en-IN"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8596" y="285728"/>
            <a:ext cx="7929618" cy="5909310"/>
          </a:xfrm>
          <a:prstGeom prst="rect">
            <a:avLst/>
          </a:prstGeom>
          <a:solidFill>
            <a:schemeClr val="tx2">
              <a:lumMod val="20000"/>
              <a:lumOff val="80000"/>
            </a:schemeClr>
          </a:solidFill>
          <a:ln>
            <a:solidFill>
              <a:schemeClr val="accent1"/>
            </a:solidFill>
          </a:ln>
        </p:spPr>
        <p:txBody>
          <a:bodyPr wrap="square">
            <a:spAutoFit/>
          </a:bodyPr>
          <a:lstStyle/>
          <a:p>
            <a:r>
              <a:rPr lang="en-IN" sz="2000" dirty="0" smtClean="0"/>
              <a:t>In Sanskrit, the verb "</a:t>
            </a:r>
            <a:r>
              <a:rPr lang="en-IN" sz="2000" dirty="0" err="1" smtClean="0"/>
              <a:t>पठ्</a:t>
            </a:r>
            <a:r>
              <a:rPr lang="en-IN" sz="2000" dirty="0" smtClean="0"/>
              <a:t>" (</a:t>
            </a:r>
            <a:r>
              <a:rPr lang="en-IN" sz="2000" dirty="0" err="1" smtClean="0"/>
              <a:t>paṭh</a:t>
            </a:r>
            <a:r>
              <a:rPr lang="en-IN" sz="2000" dirty="0" smtClean="0"/>
              <a:t>), which means "to read" or "to recite," is conjugated according to the person, number, and tense. Here’s how it conjugates in the present tense:</a:t>
            </a:r>
          </a:p>
          <a:p>
            <a:r>
              <a:rPr lang="en-IN" sz="2000" b="1" dirty="0" smtClean="0"/>
              <a:t>Present Tense (</a:t>
            </a:r>
            <a:r>
              <a:rPr lang="en-IN" sz="2000" b="1" dirty="0" err="1" smtClean="0"/>
              <a:t>लट्</a:t>
            </a:r>
            <a:r>
              <a:rPr lang="en-IN" sz="2000" b="1" dirty="0" smtClean="0"/>
              <a:t> </a:t>
            </a:r>
            <a:r>
              <a:rPr lang="en-IN" sz="2000" b="1" dirty="0" err="1" smtClean="0"/>
              <a:t>लकारः</a:t>
            </a:r>
            <a:r>
              <a:rPr lang="en-IN" sz="2000" b="1" dirty="0" smtClean="0"/>
              <a:t>)</a:t>
            </a:r>
          </a:p>
          <a:p>
            <a:r>
              <a:rPr lang="en-US" sz="2000" b="1" dirty="0" smtClean="0"/>
              <a:t>                Singular (</a:t>
            </a:r>
            <a:r>
              <a:rPr lang="en-US" sz="2000" b="1" dirty="0" err="1" smtClean="0"/>
              <a:t>eka</a:t>
            </a:r>
            <a:r>
              <a:rPr lang="en-US" sz="2000" b="1" dirty="0" smtClean="0"/>
              <a:t>)              dual (</a:t>
            </a:r>
            <a:r>
              <a:rPr lang="en-US" sz="2000" b="1" dirty="0" err="1" smtClean="0"/>
              <a:t>dvi</a:t>
            </a:r>
            <a:r>
              <a:rPr lang="en-US" sz="2000" b="1" dirty="0" smtClean="0"/>
              <a:t>)                 plural (</a:t>
            </a:r>
            <a:r>
              <a:rPr lang="en-US" sz="2000" b="1" dirty="0" err="1" smtClean="0"/>
              <a:t>bahu</a:t>
            </a:r>
            <a:r>
              <a:rPr lang="en-US" sz="2000" b="1" dirty="0" smtClean="0"/>
              <a:t>) </a:t>
            </a:r>
            <a:endParaRPr lang="en-IN" sz="2000" dirty="0" smtClean="0"/>
          </a:p>
          <a:p>
            <a:pPr lvl="0"/>
            <a:r>
              <a:rPr lang="en-IN" sz="2000" b="1" dirty="0" smtClean="0"/>
              <a:t>Third Person </a:t>
            </a:r>
          </a:p>
          <a:p>
            <a:pPr lvl="0"/>
            <a:r>
              <a:rPr lang="en-IN" sz="2000" b="1" dirty="0" smtClean="0"/>
              <a:t>          (</a:t>
            </a:r>
            <a:r>
              <a:rPr lang="en-IN" sz="2000" b="1" dirty="0" err="1" smtClean="0"/>
              <a:t>सः</a:t>
            </a:r>
            <a:r>
              <a:rPr lang="en-IN" sz="2000" b="1" dirty="0" smtClean="0"/>
              <a:t>/</a:t>
            </a:r>
            <a:r>
              <a:rPr lang="en-IN" sz="2000" b="1" dirty="0" err="1" smtClean="0"/>
              <a:t>सा</a:t>
            </a:r>
            <a:r>
              <a:rPr lang="en-IN" sz="2000" b="1" dirty="0" smtClean="0"/>
              <a:t>/</a:t>
            </a:r>
            <a:r>
              <a:rPr lang="en-IN" sz="2000" b="1" dirty="0" err="1" smtClean="0"/>
              <a:t>तत्</a:t>
            </a:r>
            <a:r>
              <a:rPr lang="en-IN" sz="2000" b="1" dirty="0" smtClean="0"/>
              <a:t> – he/she/it)</a:t>
            </a:r>
            <a:r>
              <a:rPr lang="en-IN" sz="2000" dirty="0" smtClean="0"/>
              <a:t>:    </a:t>
            </a:r>
            <a:r>
              <a:rPr lang="en-IN" sz="2000" b="1" dirty="0" err="1" smtClean="0"/>
              <a:t>तौ</a:t>
            </a:r>
            <a:r>
              <a:rPr lang="en-IN" sz="2000" b="1" dirty="0" smtClean="0"/>
              <a:t>/</a:t>
            </a:r>
            <a:r>
              <a:rPr lang="en-IN" sz="2000" b="1" dirty="0" err="1" smtClean="0"/>
              <a:t>ते</a:t>
            </a:r>
            <a:r>
              <a:rPr lang="en-IN" sz="2000" b="1" dirty="0" smtClean="0"/>
              <a:t>/</a:t>
            </a:r>
            <a:r>
              <a:rPr lang="en-IN" sz="2000" b="1" dirty="0" err="1" smtClean="0"/>
              <a:t>ते</a:t>
            </a:r>
            <a:r>
              <a:rPr lang="en-IN" sz="2000" b="1" dirty="0" smtClean="0"/>
              <a:t>)</a:t>
            </a:r>
            <a:r>
              <a:rPr lang="en-IN" sz="2000" dirty="0" smtClean="0"/>
              <a:t>:                  </a:t>
            </a:r>
            <a:r>
              <a:rPr lang="en-IN" sz="2000" b="1" dirty="0" smtClean="0"/>
              <a:t>(</a:t>
            </a:r>
            <a:r>
              <a:rPr lang="en-IN" sz="2000" b="1" dirty="0" err="1" smtClean="0"/>
              <a:t>ते</a:t>
            </a:r>
            <a:r>
              <a:rPr lang="en-IN" sz="2000" b="1" dirty="0" smtClean="0"/>
              <a:t>/</a:t>
            </a:r>
            <a:r>
              <a:rPr lang="en-IN" sz="2000" b="1" dirty="0" err="1" smtClean="0"/>
              <a:t>ता</a:t>
            </a:r>
            <a:r>
              <a:rPr lang="en-IN" sz="2000" b="1" dirty="0" smtClean="0"/>
              <a:t>/</a:t>
            </a:r>
            <a:r>
              <a:rPr lang="en-IN" sz="2000" b="1" dirty="0" err="1" smtClean="0"/>
              <a:t>तानि</a:t>
            </a:r>
            <a:r>
              <a:rPr lang="en-IN" sz="2000" b="1" dirty="0" smtClean="0"/>
              <a:t> - they)</a:t>
            </a:r>
            <a:r>
              <a:rPr lang="en-IN" sz="2000" dirty="0" smtClean="0"/>
              <a:t>: </a:t>
            </a:r>
          </a:p>
          <a:p>
            <a:pPr lvl="0"/>
            <a:r>
              <a:rPr lang="en-IN" sz="2000" dirty="0" smtClean="0"/>
              <a:t>          </a:t>
            </a:r>
            <a:r>
              <a:rPr lang="en-IN" sz="2000" dirty="0" err="1" smtClean="0"/>
              <a:t>पठति</a:t>
            </a:r>
            <a:r>
              <a:rPr lang="en-IN" sz="2000" dirty="0" smtClean="0"/>
              <a:t> (</a:t>
            </a:r>
            <a:r>
              <a:rPr lang="en-IN" sz="2000" dirty="0" err="1" smtClean="0"/>
              <a:t>paṭhati</a:t>
            </a:r>
            <a:r>
              <a:rPr lang="en-IN" sz="2000" dirty="0" smtClean="0"/>
              <a:t>)            </a:t>
            </a:r>
            <a:r>
              <a:rPr lang="en-IN" sz="2000" b="1" dirty="0" smtClean="0"/>
              <a:t>(</a:t>
            </a:r>
            <a:r>
              <a:rPr lang="en-IN" sz="2000" dirty="0" err="1" smtClean="0"/>
              <a:t>पठतः</a:t>
            </a:r>
            <a:r>
              <a:rPr lang="en-IN" sz="2000" dirty="0" smtClean="0"/>
              <a:t> </a:t>
            </a:r>
            <a:r>
              <a:rPr lang="en-IN" sz="2000" dirty="0" err="1" smtClean="0"/>
              <a:t>paṭhataḥ</a:t>
            </a:r>
            <a:r>
              <a:rPr lang="en-IN" sz="2000" dirty="0" smtClean="0"/>
              <a:t>)             </a:t>
            </a:r>
            <a:r>
              <a:rPr lang="en-IN" sz="2000" dirty="0" err="1" smtClean="0"/>
              <a:t>पठन्ति</a:t>
            </a:r>
            <a:r>
              <a:rPr lang="en-IN" sz="2000" dirty="0" smtClean="0"/>
              <a:t> (</a:t>
            </a:r>
            <a:r>
              <a:rPr lang="en-IN" sz="2000" dirty="0" err="1" smtClean="0"/>
              <a:t>paṭhanti</a:t>
            </a:r>
            <a:r>
              <a:rPr lang="en-IN" sz="2000" dirty="0" smtClean="0"/>
              <a:t>)</a:t>
            </a:r>
          </a:p>
          <a:p>
            <a:pPr lvl="0"/>
            <a:r>
              <a:rPr lang="en-US" sz="2000" b="1" dirty="0" smtClean="0"/>
              <a:t>          He/she/it reads             they both read                           they read</a:t>
            </a:r>
            <a:endParaRPr lang="en-IN" sz="2000" b="1" dirty="0" smtClean="0"/>
          </a:p>
          <a:p>
            <a:pPr lvl="0"/>
            <a:r>
              <a:rPr lang="en-IN" sz="2000" b="1" dirty="0" smtClean="0"/>
              <a:t>Second Person </a:t>
            </a:r>
          </a:p>
          <a:p>
            <a:pPr lvl="0"/>
            <a:r>
              <a:rPr lang="en-IN" b="1" dirty="0" smtClean="0"/>
              <a:t>          </a:t>
            </a:r>
            <a:r>
              <a:rPr lang="en-IN" b="1" dirty="0" err="1" smtClean="0"/>
              <a:t>त्वम्</a:t>
            </a:r>
            <a:r>
              <a:rPr lang="en-IN" b="1" dirty="0" smtClean="0"/>
              <a:t> – </a:t>
            </a:r>
            <a:r>
              <a:rPr lang="en-IN" b="1" dirty="0" err="1" smtClean="0"/>
              <a:t>tvam</a:t>
            </a:r>
            <a:r>
              <a:rPr lang="en-IN" b="1" dirty="0" smtClean="0"/>
              <a:t> - you</a:t>
            </a:r>
            <a:r>
              <a:rPr lang="en-IN" dirty="0" smtClean="0"/>
              <a:t>:     </a:t>
            </a:r>
            <a:r>
              <a:rPr lang="en-IN" b="1" dirty="0" err="1" smtClean="0"/>
              <a:t>युवाम्</a:t>
            </a:r>
            <a:r>
              <a:rPr lang="en-IN" b="1" dirty="0" smtClean="0"/>
              <a:t> – </a:t>
            </a:r>
            <a:r>
              <a:rPr lang="en-IN" b="1" dirty="0" err="1" smtClean="0"/>
              <a:t>yuvAm</a:t>
            </a:r>
            <a:r>
              <a:rPr lang="en-IN" b="1" dirty="0" smtClean="0"/>
              <a:t> – you two</a:t>
            </a:r>
            <a:r>
              <a:rPr lang="en-IN" dirty="0" smtClean="0"/>
              <a:t>: </a:t>
            </a:r>
            <a:r>
              <a:rPr lang="en-IN" b="1" dirty="0" err="1" smtClean="0"/>
              <a:t>यूयम्</a:t>
            </a:r>
            <a:r>
              <a:rPr lang="en-IN" b="1" dirty="0" smtClean="0"/>
              <a:t> - </a:t>
            </a:r>
            <a:r>
              <a:rPr lang="en-IN" b="1" dirty="0" err="1" smtClean="0"/>
              <a:t>yUyam</a:t>
            </a:r>
            <a:r>
              <a:rPr lang="en-IN" b="1" dirty="0" smtClean="0"/>
              <a:t> – you all</a:t>
            </a:r>
            <a:r>
              <a:rPr lang="en-IN" sz="1600" dirty="0" smtClean="0"/>
              <a:t> </a:t>
            </a:r>
            <a:endParaRPr lang="en-IN" dirty="0" smtClean="0"/>
          </a:p>
          <a:p>
            <a:r>
              <a:rPr lang="en-IN" sz="2000" dirty="0" smtClean="0"/>
              <a:t>              </a:t>
            </a:r>
            <a:r>
              <a:rPr lang="en-IN" sz="2000" dirty="0" err="1" smtClean="0"/>
              <a:t>पठसि</a:t>
            </a:r>
            <a:r>
              <a:rPr lang="en-IN" sz="2000" dirty="0" smtClean="0"/>
              <a:t> (</a:t>
            </a:r>
            <a:r>
              <a:rPr lang="en-IN" sz="2000" dirty="0" err="1" smtClean="0"/>
              <a:t>paṭhasi</a:t>
            </a:r>
            <a:r>
              <a:rPr lang="en-IN" sz="2000" dirty="0" smtClean="0"/>
              <a:t>)          </a:t>
            </a:r>
            <a:r>
              <a:rPr lang="en-IN" sz="2000" dirty="0" err="1" smtClean="0"/>
              <a:t>पठथः</a:t>
            </a:r>
            <a:r>
              <a:rPr lang="en-IN" sz="2000" dirty="0" smtClean="0"/>
              <a:t> (</a:t>
            </a:r>
            <a:r>
              <a:rPr lang="en-IN" sz="2000" dirty="0" err="1" smtClean="0"/>
              <a:t>paṭhathaḥ</a:t>
            </a:r>
            <a:r>
              <a:rPr lang="en-IN" sz="2000" dirty="0" smtClean="0"/>
              <a:t>)             </a:t>
            </a:r>
            <a:r>
              <a:rPr lang="en-IN" sz="2000" dirty="0" err="1" smtClean="0"/>
              <a:t>पठथ</a:t>
            </a:r>
            <a:r>
              <a:rPr lang="en-IN" sz="2000" dirty="0" smtClean="0"/>
              <a:t> (</a:t>
            </a:r>
            <a:r>
              <a:rPr lang="en-IN" sz="2000" dirty="0" err="1" smtClean="0"/>
              <a:t>paṭhatha</a:t>
            </a:r>
            <a:r>
              <a:rPr lang="en-IN" sz="2000" dirty="0" smtClean="0"/>
              <a:t>)</a:t>
            </a:r>
          </a:p>
          <a:p>
            <a:pPr lvl="0"/>
            <a:r>
              <a:rPr lang="en-US" sz="2000" b="1" dirty="0" smtClean="0"/>
              <a:t>              You read                    you both read                     you all read</a:t>
            </a:r>
            <a:endParaRPr lang="en-IN" sz="2000" b="1" dirty="0" smtClean="0"/>
          </a:p>
          <a:p>
            <a:pPr lvl="0"/>
            <a:r>
              <a:rPr lang="en-IN" sz="2000" b="1" dirty="0" smtClean="0"/>
              <a:t>First Person</a:t>
            </a:r>
            <a:endParaRPr lang="en-IN" sz="2000" dirty="0" smtClean="0"/>
          </a:p>
          <a:p>
            <a:pPr lvl="0"/>
            <a:r>
              <a:rPr lang="en-IN" sz="2000" b="1" dirty="0" smtClean="0"/>
              <a:t> (</a:t>
            </a:r>
            <a:r>
              <a:rPr lang="en-IN" sz="2000" b="1" dirty="0" err="1" smtClean="0"/>
              <a:t>अहम्</a:t>
            </a:r>
            <a:r>
              <a:rPr lang="en-IN" sz="2000" b="1" dirty="0" smtClean="0"/>
              <a:t> – </a:t>
            </a:r>
            <a:r>
              <a:rPr lang="en-IN" sz="2000" b="1" dirty="0" err="1" smtClean="0"/>
              <a:t>aham</a:t>
            </a:r>
            <a:r>
              <a:rPr lang="en-IN" sz="2000" b="1" dirty="0" smtClean="0"/>
              <a:t> - I)</a:t>
            </a:r>
            <a:r>
              <a:rPr lang="en-IN" sz="2000" dirty="0" smtClean="0"/>
              <a:t>:  (</a:t>
            </a:r>
            <a:r>
              <a:rPr lang="en-IN" sz="2000" b="1" dirty="0" err="1" smtClean="0"/>
              <a:t>आवाम्</a:t>
            </a:r>
            <a:r>
              <a:rPr lang="en-IN" sz="2000" b="1" dirty="0" smtClean="0"/>
              <a:t> – </a:t>
            </a:r>
            <a:r>
              <a:rPr lang="en-IN" sz="2000" b="1" dirty="0" err="1" smtClean="0"/>
              <a:t>AvAm</a:t>
            </a:r>
            <a:r>
              <a:rPr lang="en-IN" sz="2000" b="1" dirty="0" smtClean="0"/>
              <a:t> – we both))</a:t>
            </a:r>
            <a:r>
              <a:rPr lang="en-IN" sz="2000" dirty="0" smtClean="0"/>
              <a:t>: (</a:t>
            </a:r>
            <a:r>
              <a:rPr lang="en-IN" sz="2000" b="1" dirty="0" err="1" smtClean="0"/>
              <a:t>वयम्</a:t>
            </a:r>
            <a:r>
              <a:rPr lang="en-IN" sz="2000" b="1" dirty="0" smtClean="0"/>
              <a:t> – </a:t>
            </a:r>
            <a:r>
              <a:rPr lang="en-IN" sz="2000" b="1" dirty="0" err="1" smtClean="0"/>
              <a:t>vayam</a:t>
            </a:r>
            <a:r>
              <a:rPr lang="en-IN" sz="2000" b="1" dirty="0" smtClean="0"/>
              <a:t> - we)</a:t>
            </a:r>
            <a:r>
              <a:rPr lang="en-IN" sz="2000" dirty="0" smtClean="0"/>
              <a:t>: </a:t>
            </a:r>
          </a:p>
          <a:p>
            <a:pPr lvl="0"/>
            <a:r>
              <a:rPr lang="en-IN" sz="2000" dirty="0" smtClean="0"/>
              <a:t>            </a:t>
            </a:r>
            <a:r>
              <a:rPr lang="en-IN" sz="2000" dirty="0" err="1" smtClean="0"/>
              <a:t>पठामि</a:t>
            </a:r>
            <a:r>
              <a:rPr lang="en-IN" sz="2000" dirty="0" smtClean="0"/>
              <a:t> (</a:t>
            </a:r>
            <a:r>
              <a:rPr lang="en-IN" sz="2000" dirty="0" err="1" smtClean="0"/>
              <a:t>paṭhāmi</a:t>
            </a:r>
            <a:r>
              <a:rPr lang="en-IN" sz="2000" dirty="0" smtClean="0"/>
              <a:t>)         </a:t>
            </a:r>
            <a:r>
              <a:rPr lang="en-IN" sz="2000" dirty="0" err="1" smtClean="0"/>
              <a:t>पठावः</a:t>
            </a:r>
            <a:r>
              <a:rPr lang="en-IN" sz="2000" dirty="0" smtClean="0"/>
              <a:t> (</a:t>
            </a:r>
            <a:r>
              <a:rPr lang="en-IN" sz="2000" dirty="0" err="1" smtClean="0"/>
              <a:t>paṭhāvaḥ</a:t>
            </a:r>
            <a:r>
              <a:rPr lang="en-IN" sz="2000" dirty="0" smtClean="0"/>
              <a:t>)         </a:t>
            </a:r>
            <a:r>
              <a:rPr lang="en-IN" sz="2000" dirty="0" err="1" smtClean="0"/>
              <a:t>पठामः</a:t>
            </a:r>
            <a:r>
              <a:rPr lang="en-IN" sz="2000" dirty="0" smtClean="0"/>
              <a:t> (</a:t>
            </a:r>
            <a:r>
              <a:rPr lang="en-IN" sz="2000" dirty="0" err="1" smtClean="0"/>
              <a:t>paṭhāmaḥ</a:t>
            </a:r>
            <a:r>
              <a:rPr lang="en-IN" sz="2000" dirty="0" smtClean="0"/>
              <a:t>)</a:t>
            </a:r>
          </a:p>
          <a:p>
            <a:pPr lvl="0"/>
            <a:r>
              <a:rPr lang="en-US" sz="2000" b="1" dirty="0" smtClean="0"/>
              <a:t>                 I read                       we both read                              we read</a:t>
            </a:r>
            <a:endParaRPr lang="en-IN" sz="2000" b="1" dirty="0" smtClean="0"/>
          </a:p>
          <a:p>
            <a:endParaRPr lang="en-IN" sz="2000" dirty="0" smtClean="0"/>
          </a:p>
          <a:p>
            <a:pPr lvl="0"/>
            <a:endParaRPr lang="en-IN" sz="20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0034" y="714356"/>
            <a:ext cx="7929618" cy="5016758"/>
          </a:xfrm>
          <a:prstGeom prst="rect">
            <a:avLst/>
          </a:prstGeom>
          <a:solidFill>
            <a:schemeClr val="tx2">
              <a:lumMod val="20000"/>
              <a:lumOff val="80000"/>
            </a:schemeClr>
          </a:solidFill>
          <a:ln>
            <a:solidFill>
              <a:schemeClr val="accent1"/>
            </a:solidFill>
          </a:ln>
        </p:spPr>
        <p:txBody>
          <a:bodyPr wrap="square">
            <a:spAutoFit/>
          </a:bodyPr>
          <a:lstStyle/>
          <a:p>
            <a:endParaRPr lang="en-IN" sz="2000" b="1" dirty="0" smtClean="0"/>
          </a:p>
          <a:p>
            <a:pPr algn="ctr"/>
            <a:r>
              <a:rPr lang="en-IN" sz="2000" b="1" dirty="0" smtClean="0"/>
              <a:t>Summary of Endings for First Conjugation (Class I)</a:t>
            </a:r>
          </a:p>
          <a:p>
            <a:pPr algn="ctr"/>
            <a:r>
              <a:rPr lang="en-IN" sz="2000" b="1" dirty="0" smtClean="0"/>
              <a:t>Person            Singular              Dual               Plural</a:t>
            </a:r>
          </a:p>
          <a:p>
            <a:pPr algn="ctr"/>
            <a:endParaRPr lang="en-IN" sz="2000" b="1" dirty="0" smtClean="0"/>
          </a:p>
          <a:p>
            <a:pPr algn="ctr"/>
            <a:r>
              <a:rPr lang="en-IN" sz="2000" b="1" dirty="0" smtClean="0"/>
              <a:t>   3rd</a:t>
            </a:r>
            <a:r>
              <a:rPr lang="en-IN" sz="2000" dirty="0" smtClean="0"/>
              <a:t>-                   </a:t>
            </a:r>
            <a:r>
              <a:rPr lang="x-none" sz="2000" dirty="0" smtClean="0"/>
              <a:t>ति (</a:t>
            </a:r>
            <a:r>
              <a:rPr lang="en-US" sz="2000" dirty="0" smtClean="0"/>
              <a:t>a</a:t>
            </a:r>
            <a:r>
              <a:rPr lang="en-IN" sz="2000" dirty="0" err="1" smtClean="0"/>
              <a:t>ti</a:t>
            </a:r>
            <a:r>
              <a:rPr lang="en-IN" sz="2000" dirty="0" smtClean="0"/>
              <a:t>)-              </a:t>
            </a:r>
            <a:r>
              <a:rPr lang="x-none" sz="2000" dirty="0" smtClean="0"/>
              <a:t>तः (</a:t>
            </a:r>
            <a:r>
              <a:rPr lang="en-US" sz="2000" dirty="0" smtClean="0"/>
              <a:t>a</a:t>
            </a:r>
            <a:r>
              <a:rPr lang="en-IN" sz="2000" dirty="0" err="1" smtClean="0"/>
              <a:t>taḥ</a:t>
            </a:r>
            <a:r>
              <a:rPr lang="en-IN" sz="2000" dirty="0" smtClean="0"/>
              <a:t>)-          </a:t>
            </a:r>
            <a:r>
              <a:rPr lang="x-none" sz="2000" dirty="0" smtClean="0"/>
              <a:t>न्ति (</a:t>
            </a:r>
            <a:r>
              <a:rPr lang="en-US" sz="2000" dirty="0" smtClean="0"/>
              <a:t>a</a:t>
            </a:r>
            <a:r>
              <a:rPr lang="en-IN" sz="2000" dirty="0" err="1" smtClean="0"/>
              <a:t>nti</a:t>
            </a:r>
            <a:r>
              <a:rPr lang="en-IN" sz="2000" dirty="0" smtClean="0"/>
              <a:t>)</a:t>
            </a:r>
          </a:p>
          <a:p>
            <a:pPr algn="ctr"/>
            <a:endParaRPr lang="en-IN" sz="2000" b="1" dirty="0" smtClean="0"/>
          </a:p>
          <a:p>
            <a:pPr algn="ctr"/>
            <a:r>
              <a:rPr lang="en-IN" sz="2000" b="1" dirty="0" smtClean="0"/>
              <a:t>2nd</a:t>
            </a:r>
            <a:r>
              <a:rPr lang="en-IN" sz="2000" dirty="0" smtClean="0"/>
              <a:t>-                    </a:t>
            </a:r>
            <a:r>
              <a:rPr lang="x-none" sz="2000" dirty="0" smtClean="0"/>
              <a:t>सि (</a:t>
            </a:r>
            <a:r>
              <a:rPr lang="en-IN" sz="2000" dirty="0" err="1" smtClean="0"/>
              <a:t>asi</a:t>
            </a:r>
            <a:r>
              <a:rPr lang="en-IN" sz="2000" dirty="0" smtClean="0"/>
              <a:t>)-               </a:t>
            </a:r>
            <a:r>
              <a:rPr lang="x-none" sz="2000" dirty="0" smtClean="0"/>
              <a:t>थः (</a:t>
            </a:r>
            <a:r>
              <a:rPr lang="en-US" sz="2000" dirty="0" smtClean="0"/>
              <a:t>a</a:t>
            </a:r>
            <a:r>
              <a:rPr lang="en-IN" sz="2000" dirty="0" err="1" smtClean="0"/>
              <a:t>thaḥ</a:t>
            </a:r>
            <a:r>
              <a:rPr lang="en-IN" sz="2000" dirty="0" smtClean="0"/>
              <a:t>)-       </a:t>
            </a:r>
            <a:r>
              <a:rPr lang="x-none" sz="2000" dirty="0" smtClean="0"/>
              <a:t>थ (</a:t>
            </a:r>
            <a:r>
              <a:rPr lang="en-US" sz="2000" dirty="0" smtClean="0"/>
              <a:t>a</a:t>
            </a:r>
            <a:r>
              <a:rPr lang="en-IN" sz="2000" dirty="0" err="1" smtClean="0"/>
              <a:t>tha</a:t>
            </a:r>
            <a:r>
              <a:rPr lang="en-IN" sz="2000" dirty="0" smtClean="0"/>
              <a:t>)</a:t>
            </a:r>
          </a:p>
          <a:p>
            <a:pPr algn="ctr"/>
            <a:endParaRPr lang="en-IN" sz="2000" b="1" dirty="0" smtClean="0"/>
          </a:p>
          <a:p>
            <a:pPr algn="ctr"/>
            <a:r>
              <a:rPr lang="en-IN" sz="2000" b="1" dirty="0" smtClean="0"/>
              <a:t>1st</a:t>
            </a:r>
            <a:r>
              <a:rPr lang="en-IN" sz="2000" dirty="0" smtClean="0"/>
              <a:t>-                     </a:t>
            </a:r>
            <a:r>
              <a:rPr lang="x-none" sz="2000" dirty="0" smtClean="0"/>
              <a:t>मि (</a:t>
            </a:r>
            <a:r>
              <a:rPr lang="en-IN" sz="2000" b="1" dirty="0" err="1" smtClean="0"/>
              <a:t>ā</a:t>
            </a:r>
            <a:r>
              <a:rPr lang="en-IN" sz="2000" dirty="0" err="1" smtClean="0"/>
              <a:t>mi</a:t>
            </a:r>
            <a:r>
              <a:rPr lang="en-IN" sz="2000" dirty="0" smtClean="0"/>
              <a:t>)-           </a:t>
            </a:r>
            <a:r>
              <a:rPr lang="x-none" sz="2000" dirty="0" smtClean="0"/>
              <a:t>वः (</a:t>
            </a:r>
            <a:r>
              <a:rPr lang="en-IN" sz="2000" b="1" dirty="0" err="1" smtClean="0"/>
              <a:t>ā</a:t>
            </a:r>
            <a:r>
              <a:rPr lang="en-IN" sz="2000" dirty="0" err="1" smtClean="0"/>
              <a:t>vaḥ</a:t>
            </a:r>
            <a:r>
              <a:rPr lang="en-IN" sz="2000" dirty="0" smtClean="0"/>
              <a:t>)-         </a:t>
            </a:r>
            <a:r>
              <a:rPr lang="x-none" sz="2000" dirty="0" smtClean="0"/>
              <a:t>मः (</a:t>
            </a:r>
            <a:r>
              <a:rPr lang="en-IN" sz="2000" b="1" dirty="0" err="1" smtClean="0"/>
              <a:t>ā</a:t>
            </a:r>
            <a:r>
              <a:rPr lang="en-IN" sz="2000" dirty="0" err="1" smtClean="0"/>
              <a:t>maḥ</a:t>
            </a:r>
            <a:r>
              <a:rPr lang="en-IN" sz="2000" dirty="0" smtClean="0"/>
              <a:t>)</a:t>
            </a:r>
          </a:p>
          <a:p>
            <a:pPr algn="ctr"/>
            <a:endParaRPr lang="en-IN" sz="2000" dirty="0" smtClean="0"/>
          </a:p>
          <a:p>
            <a:pPr algn="ctr"/>
            <a:r>
              <a:rPr lang="en-IN" sz="2000" dirty="0" smtClean="0"/>
              <a:t>These are the basic conjugations in the present tense for Sanskrit verbs. The pattern can vary slightly depending on the specific verb class and root, but this structure provides a solid foundation for understanding Sanskrit verb conjugation in the present tense.</a:t>
            </a:r>
          </a:p>
          <a:p>
            <a:endParaRPr lang="en-IN" sz="2000" dirty="0" smtClean="0"/>
          </a:p>
          <a:p>
            <a:pPr lvl="0"/>
            <a:endParaRPr lang="en-IN" sz="20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662" y="785794"/>
            <a:ext cx="7500990" cy="4801314"/>
          </a:xfrm>
          <a:prstGeom prst="rect">
            <a:avLst/>
          </a:prstGeom>
        </p:spPr>
        <p:txBody>
          <a:bodyPr wrap="square">
            <a:spAutoFit/>
          </a:bodyPr>
          <a:lstStyle/>
          <a:p>
            <a:pPr algn="ctr"/>
            <a:r>
              <a:rPr lang="da-DK" b="1" dirty="0" smtClean="0"/>
              <a:t>Song 2.</a:t>
            </a:r>
            <a:endParaRPr lang="en-IN" dirty="0" smtClean="0"/>
          </a:p>
          <a:p>
            <a:pPr algn="ctr"/>
            <a:r>
              <a:rPr lang="da-DK" dirty="0" smtClean="0"/>
              <a:t> </a:t>
            </a:r>
            <a:endParaRPr lang="en-IN" dirty="0" smtClean="0"/>
          </a:p>
          <a:p>
            <a:pPr algn="ctr"/>
            <a:r>
              <a:rPr lang="da-DK" b="1" dirty="0" smtClean="0"/>
              <a:t>rAmah. likhati a A i I</a:t>
            </a:r>
            <a:endParaRPr lang="en-IN" dirty="0" smtClean="0"/>
          </a:p>
          <a:p>
            <a:pPr algn="ctr"/>
            <a:r>
              <a:rPr lang="da-DK" b="1" dirty="0" smtClean="0"/>
              <a:t>kr.SNah. likhati u U r. lr.</a:t>
            </a:r>
            <a:endParaRPr lang="en-IN" dirty="0" smtClean="0"/>
          </a:p>
          <a:p>
            <a:pPr algn="ctr"/>
            <a:r>
              <a:rPr lang="da-DK" b="1" dirty="0" smtClean="0"/>
              <a:t>bAlA likhati E ai O au</a:t>
            </a:r>
            <a:endParaRPr lang="en-IN" dirty="0" smtClean="0"/>
          </a:p>
          <a:p>
            <a:pPr algn="ctr"/>
            <a:r>
              <a:rPr lang="da-DK" b="1" dirty="0" smtClean="0"/>
              <a:t>am. ah. likhati gOpInAthah.</a:t>
            </a:r>
            <a:endParaRPr lang="en-IN" dirty="0" smtClean="0"/>
          </a:p>
          <a:p>
            <a:pPr algn="ctr"/>
            <a:r>
              <a:rPr lang="da-DK" dirty="0" smtClean="0"/>
              <a:t> </a:t>
            </a:r>
            <a:endParaRPr lang="en-IN" dirty="0" smtClean="0"/>
          </a:p>
          <a:p>
            <a:pPr algn="ctr"/>
            <a:r>
              <a:rPr lang="da-DK" b="1" dirty="0" smtClean="0"/>
              <a:t>kA tvam. bAlE? kAn*canamAlA</a:t>
            </a:r>
            <a:endParaRPr lang="en-IN" dirty="0" smtClean="0"/>
          </a:p>
          <a:p>
            <a:pPr algn="ctr"/>
            <a:r>
              <a:rPr lang="da-DK" b="1" dirty="0" smtClean="0"/>
              <a:t>kasyAh. putrI? kanakalatAyAh.</a:t>
            </a:r>
            <a:endParaRPr lang="en-IN" dirty="0" smtClean="0"/>
          </a:p>
          <a:p>
            <a:pPr algn="ctr"/>
            <a:r>
              <a:rPr lang="da-DK" b="1" dirty="0" smtClean="0"/>
              <a:t>hastE kim tE? tAlIpatam.</a:t>
            </a:r>
            <a:endParaRPr lang="en-IN" dirty="0" smtClean="0"/>
          </a:p>
          <a:p>
            <a:pPr algn="ctr"/>
            <a:r>
              <a:rPr lang="da-DK" b="1" dirty="0" smtClean="0"/>
              <a:t>kA vA rEkhA? ka kha ga gha</a:t>
            </a:r>
            <a:endParaRPr lang="en-IN" dirty="0" smtClean="0"/>
          </a:p>
          <a:p>
            <a:pPr algn="ctr"/>
            <a:r>
              <a:rPr lang="da-DK" dirty="0" smtClean="0"/>
              <a:t> </a:t>
            </a:r>
            <a:endParaRPr lang="en-IN" dirty="0" smtClean="0"/>
          </a:p>
          <a:p>
            <a:pPr algn="ctr"/>
            <a:r>
              <a:rPr lang="da-DK" b="1" dirty="0" smtClean="0"/>
              <a:t>kstvam. bAla? mOhanakr.SNah.</a:t>
            </a:r>
            <a:endParaRPr lang="en-IN" dirty="0" smtClean="0"/>
          </a:p>
          <a:p>
            <a:pPr algn="ctr"/>
            <a:r>
              <a:rPr lang="da-DK" b="1" dirty="0" smtClean="0"/>
              <a:t>kasyAh. putrO? hEmalatAyAh.</a:t>
            </a:r>
            <a:endParaRPr lang="en-IN" dirty="0" smtClean="0"/>
          </a:p>
          <a:p>
            <a:pPr algn="ctr"/>
            <a:r>
              <a:rPr lang="da-DK" b="1" dirty="0" smtClean="0"/>
              <a:t>hastE kim tat? lEkhanaphalakam.</a:t>
            </a:r>
            <a:endParaRPr lang="en-IN" dirty="0" smtClean="0"/>
          </a:p>
          <a:p>
            <a:pPr algn="ctr"/>
            <a:r>
              <a:rPr lang="da-DK" b="1" dirty="0" smtClean="0"/>
              <a:t>kim. tallikhitam.? ca cha ja jha</a:t>
            </a:r>
            <a:endParaRPr lang="en-IN" dirty="0" smtClean="0"/>
          </a:p>
          <a:p>
            <a:pPr algn="ctr"/>
            <a:r>
              <a:rPr lang="da-DK" dirty="0" smtClean="0"/>
              <a:t> </a:t>
            </a:r>
            <a:endParaRPr lang="en-IN"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662" y="785794"/>
            <a:ext cx="7500990" cy="6186309"/>
          </a:xfrm>
          <a:prstGeom prst="rect">
            <a:avLst/>
          </a:prstGeom>
        </p:spPr>
        <p:txBody>
          <a:bodyPr wrap="square">
            <a:spAutoFit/>
          </a:bodyPr>
          <a:lstStyle/>
          <a:p>
            <a:r>
              <a:rPr lang="da-DK" b="1" dirty="0" smtClean="0"/>
              <a:t> </a:t>
            </a:r>
            <a:endParaRPr lang="en-IN" dirty="0" smtClean="0"/>
          </a:p>
          <a:p>
            <a:pPr algn="ctr"/>
            <a:r>
              <a:rPr lang="da-DK" b="1" dirty="0" smtClean="0"/>
              <a:t>kA tvam. bAlE? snEhalatAham.</a:t>
            </a:r>
            <a:endParaRPr lang="en-IN" dirty="0" smtClean="0"/>
          </a:p>
          <a:p>
            <a:pPr algn="ctr"/>
            <a:r>
              <a:rPr lang="da-DK" b="1" dirty="0" smtClean="0"/>
              <a:t>kasyAh. putrI? hamsalatAyAh.</a:t>
            </a:r>
            <a:endParaRPr lang="en-IN" dirty="0" smtClean="0"/>
          </a:p>
          <a:p>
            <a:pPr algn="ctr"/>
            <a:r>
              <a:rPr lang="da-DK" b="1" dirty="0" smtClean="0"/>
              <a:t>hastE kim tat? lEkhanapatram.</a:t>
            </a:r>
            <a:endParaRPr lang="en-IN" dirty="0" smtClean="0"/>
          </a:p>
          <a:p>
            <a:pPr algn="ctr"/>
            <a:r>
              <a:rPr lang="da-DK" b="1" dirty="0" smtClean="0"/>
              <a:t>kim. vA likhasi? Ta Tha Da Dha</a:t>
            </a:r>
            <a:endParaRPr lang="en-IN" dirty="0" smtClean="0"/>
          </a:p>
          <a:p>
            <a:pPr algn="ctr"/>
            <a:r>
              <a:rPr lang="da-DK" b="1" dirty="0" smtClean="0"/>
              <a:t> </a:t>
            </a:r>
            <a:endParaRPr lang="en-IN" dirty="0" smtClean="0"/>
          </a:p>
          <a:p>
            <a:pPr algn="ctr"/>
            <a:r>
              <a:rPr lang="da-DK" b="1" dirty="0" smtClean="0"/>
              <a:t>kAstvam. bAla? dInadayAluh.</a:t>
            </a:r>
            <a:endParaRPr lang="en-IN" dirty="0" smtClean="0"/>
          </a:p>
          <a:p>
            <a:pPr algn="ctr"/>
            <a:r>
              <a:rPr lang="da-DK" b="1" dirty="0" smtClean="0"/>
              <a:t>kO vA janakO? rAmakishOrah.</a:t>
            </a:r>
            <a:endParaRPr lang="en-IN" dirty="0" smtClean="0"/>
          </a:p>
          <a:p>
            <a:pPr algn="ctr"/>
            <a:r>
              <a:rPr lang="da-DK" b="1" dirty="0" smtClean="0"/>
              <a:t>hastE kim tE? pustakamEva</a:t>
            </a:r>
            <a:endParaRPr lang="en-IN" dirty="0" smtClean="0"/>
          </a:p>
          <a:p>
            <a:pPr algn="ctr"/>
            <a:r>
              <a:rPr lang="da-DK" b="1" dirty="0" smtClean="0"/>
              <a:t>kim vA paThasi? ta tha da dha</a:t>
            </a:r>
            <a:endParaRPr lang="en-IN" dirty="0" smtClean="0"/>
          </a:p>
          <a:p>
            <a:pPr algn="ctr"/>
            <a:r>
              <a:rPr lang="da-DK" b="1" dirty="0" smtClean="0"/>
              <a:t> </a:t>
            </a:r>
            <a:endParaRPr lang="en-IN" dirty="0" smtClean="0"/>
          </a:p>
          <a:p>
            <a:pPr algn="ctr"/>
            <a:r>
              <a:rPr lang="da-DK" b="1" dirty="0" smtClean="0"/>
              <a:t>kA sA bAlA? prEmalatA sA</a:t>
            </a:r>
            <a:endParaRPr lang="en-IN" dirty="0" smtClean="0"/>
          </a:p>
          <a:p>
            <a:pPr algn="ctr"/>
            <a:r>
              <a:rPr lang="da-DK" b="1" dirty="0" smtClean="0"/>
              <a:t>kasyAh. putrO? kalpalatAyAh.</a:t>
            </a:r>
            <a:endParaRPr lang="en-IN" dirty="0" smtClean="0"/>
          </a:p>
          <a:p>
            <a:pPr algn="ctr"/>
            <a:r>
              <a:rPr lang="da-DK" b="1" dirty="0" smtClean="0"/>
              <a:t>hastE kim vA? lekhanapatram.</a:t>
            </a:r>
            <a:endParaRPr lang="en-IN" dirty="0" smtClean="0"/>
          </a:p>
          <a:p>
            <a:pPr algn="ctr"/>
            <a:r>
              <a:rPr lang="da-DK" b="1" dirty="0" smtClean="0"/>
              <a:t>kim. vA vadati? pa pha ba bha</a:t>
            </a:r>
            <a:endParaRPr lang="en-IN" dirty="0" smtClean="0"/>
          </a:p>
          <a:p>
            <a:pPr algn="ctr"/>
            <a:r>
              <a:rPr lang="da-DK" dirty="0" smtClean="0"/>
              <a:t> </a:t>
            </a:r>
            <a:endParaRPr lang="en-IN" dirty="0" smtClean="0"/>
          </a:p>
          <a:p>
            <a:pPr algn="ctr"/>
            <a:r>
              <a:rPr lang="da-DK" b="1" dirty="0" smtClean="0"/>
              <a:t>shrIshah. likhati ya ra la va</a:t>
            </a:r>
            <a:endParaRPr lang="en-IN" dirty="0" smtClean="0"/>
          </a:p>
          <a:p>
            <a:pPr algn="ctr"/>
            <a:r>
              <a:rPr lang="da-DK" b="1" dirty="0" smtClean="0"/>
              <a:t>mAlA paTati sha Sa sa ha</a:t>
            </a:r>
            <a:endParaRPr lang="en-IN" dirty="0" smtClean="0"/>
          </a:p>
          <a:p>
            <a:pPr algn="ctr"/>
            <a:r>
              <a:rPr lang="da-DK" b="1" dirty="0" smtClean="0"/>
              <a:t>sarvO likhati n.a ma n*a Na na miti</a:t>
            </a:r>
            <a:endParaRPr lang="en-IN" dirty="0" smtClean="0"/>
          </a:p>
          <a:p>
            <a:pPr algn="ctr"/>
            <a:r>
              <a:rPr lang="da-DK" b="1" dirty="0" smtClean="0"/>
              <a:t>dEvah. nandati dr.STvA sarvam.</a:t>
            </a:r>
            <a:endParaRPr lang="en-IN" dirty="0" smtClean="0"/>
          </a:p>
          <a:p>
            <a:pPr algn="ctr"/>
            <a:r>
              <a:rPr lang="da-DK" dirty="0" smtClean="0"/>
              <a:t> </a:t>
            </a:r>
            <a:endParaRPr lang="en-IN" dirty="0" smtClean="0"/>
          </a:p>
          <a:p>
            <a:pPr algn="ctr"/>
            <a:r>
              <a:rPr lang="da-DK" dirty="0" smtClean="0"/>
              <a:t> </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662" y="785794"/>
            <a:ext cx="7500990" cy="369332"/>
          </a:xfrm>
          <a:prstGeom prst="rect">
            <a:avLst/>
          </a:prstGeom>
        </p:spPr>
        <p:txBody>
          <a:bodyPr wrap="square">
            <a:spAutoFit/>
          </a:bodyPr>
          <a:lstStyle/>
          <a:p>
            <a:endParaRPr lang="en-IN" dirty="0"/>
          </a:p>
        </p:txBody>
      </p:sp>
      <p:pic>
        <p:nvPicPr>
          <p:cNvPr id="1027" name="Picture 3"/>
          <p:cNvPicPr>
            <a:picLocks noChangeAspect="1" noChangeArrowheads="1"/>
          </p:cNvPicPr>
          <p:nvPr/>
        </p:nvPicPr>
        <p:blipFill>
          <a:blip r:embed="rId3"/>
          <a:srcRect/>
          <a:stretch>
            <a:fillRect/>
          </a:stretch>
        </p:blipFill>
        <p:spPr bwMode="auto">
          <a:xfrm>
            <a:off x="785786" y="1357298"/>
            <a:ext cx="7786742" cy="5124450"/>
          </a:xfrm>
          <a:prstGeom prst="rect">
            <a:avLst/>
          </a:prstGeom>
          <a:noFill/>
          <a:ln w="9525">
            <a:solidFill>
              <a:schemeClr val="accent1"/>
            </a:solidFill>
            <a:miter lim="800000"/>
            <a:headEnd/>
            <a:tailEnd/>
          </a:ln>
          <a:effectLst/>
        </p:spPr>
      </p:pic>
      <p:sp>
        <p:nvSpPr>
          <p:cNvPr id="5" name="Rectangle 4"/>
          <p:cNvSpPr/>
          <p:nvPr/>
        </p:nvSpPr>
        <p:spPr>
          <a:xfrm>
            <a:off x="785786" y="428605"/>
            <a:ext cx="7715304" cy="954107"/>
          </a:xfrm>
          <a:prstGeom prst="rect">
            <a:avLst/>
          </a:prstGeom>
          <a:solidFill>
            <a:schemeClr val="accent3">
              <a:lumMod val="40000"/>
              <a:lumOff val="60000"/>
            </a:schemeClr>
          </a:solidFill>
          <a:ln>
            <a:solidFill>
              <a:schemeClr val="accent1"/>
            </a:solidFill>
          </a:ln>
        </p:spPr>
        <p:txBody>
          <a:bodyPr wrap="square">
            <a:spAutoFit/>
          </a:bodyPr>
          <a:lstStyle/>
          <a:p>
            <a:pPr algn="ctr"/>
            <a:r>
              <a:rPr lang="en-US" sz="2800" b="1" dirty="0" smtClean="0"/>
              <a:t>All the underlined words are in that particular </a:t>
            </a:r>
            <a:r>
              <a:rPr lang="en-US" sz="2800" b="1" dirty="0" err="1" smtClean="0"/>
              <a:t>vibhakti</a:t>
            </a:r>
            <a:r>
              <a:rPr lang="en-US" sz="2800" b="1" dirty="0" smtClean="0"/>
              <a:t> (case)</a:t>
            </a:r>
            <a:endParaRPr lang="en-IN"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42910" y="642918"/>
            <a:ext cx="7929619" cy="5601533"/>
          </a:xfrm>
          <a:prstGeom prst="rect">
            <a:avLst/>
          </a:prstGeom>
          <a:solidFill>
            <a:schemeClr val="tx2">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algn="ctr"/>
            <a:r>
              <a:rPr lang="en-IN" sz="2000" dirty="0" smtClean="0"/>
              <a:t>This verse is a tribute to the great ancient Sanskrit grammarian </a:t>
            </a:r>
            <a:r>
              <a:rPr lang="en-IN" sz="2000" dirty="0" err="1" smtClean="0"/>
              <a:t>Pāṇini</a:t>
            </a:r>
            <a:r>
              <a:rPr lang="en-IN" sz="2000" dirty="0" smtClean="0"/>
              <a:t>, who is credited with the composition of the "</a:t>
            </a:r>
            <a:r>
              <a:rPr lang="en-IN" sz="2000" dirty="0" err="1" smtClean="0"/>
              <a:t>Aṣṭādhyāyī</a:t>
            </a:r>
            <a:r>
              <a:rPr lang="en-IN" sz="2000" dirty="0" smtClean="0"/>
              <a:t>," a comprehensive and systematic treatise on Sanskrit grammar. This verse praises </a:t>
            </a:r>
            <a:r>
              <a:rPr lang="en-IN" sz="2000" dirty="0" err="1" smtClean="0"/>
              <a:t>Pāṇini</a:t>
            </a:r>
            <a:r>
              <a:rPr lang="en-IN" sz="2000" dirty="0" smtClean="0"/>
              <a:t> for his work, which is said to be based on the sacred sounds or phonemes that he received from Lord Shiva.</a:t>
            </a:r>
          </a:p>
          <a:p>
            <a:pPr algn="ctr"/>
            <a:r>
              <a:rPr lang="en-IN" sz="2000" b="1" dirty="0" smtClean="0"/>
              <a:t>The Verse:</a:t>
            </a:r>
            <a:endParaRPr lang="en-IN" sz="2000" dirty="0" smtClean="0"/>
          </a:p>
          <a:p>
            <a:pPr algn="ctr"/>
            <a:r>
              <a:rPr lang="en-IN" sz="2000" b="1" dirty="0" err="1" smtClean="0"/>
              <a:t>येनाक्षरसमाम्नायमधिगम्य</a:t>
            </a:r>
            <a:r>
              <a:rPr lang="en-IN" sz="2000" b="1" dirty="0" smtClean="0"/>
              <a:t> </a:t>
            </a:r>
            <a:r>
              <a:rPr lang="en-IN" sz="2000" b="1" dirty="0" err="1" smtClean="0"/>
              <a:t>महेश्वरात्</a:t>
            </a:r>
            <a:r>
              <a:rPr lang="en-IN" sz="2000" b="1" dirty="0" smtClean="0"/>
              <a:t> |</a:t>
            </a:r>
            <a:br>
              <a:rPr lang="en-IN" sz="2000" b="1" dirty="0" smtClean="0"/>
            </a:br>
            <a:r>
              <a:rPr lang="en-IN" sz="2000" b="1" dirty="0" err="1" smtClean="0"/>
              <a:t>कृत्स्नं</a:t>
            </a:r>
            <a:r>
              <a:rPr lang="en-IN" sz="2000" b="1" dirty="0" smtClean="0"/>
              <a:t> </a:t>
            </a:r>
            <a:r>
              <a:rPr lang="en-IN" sz="2000" b="1" dirty="0" err="1" smtClean="0"/>
              <a:t>व्याकरणं</a:t>
            </a:r>
            <a:r>
              <a:rPr lang="en-IN" sz="2000" b="1" dirty="0" smtClean="0"/>
              <a:t> </a:t>
            </a:r>
            <a:r>
              <a:rPr lang="en-IN" sz="2000" b="1" dirty="0" err="1" smtClean="0"/>
              <a:t>प्रोक्तं</a:t>
            </a:r>
            <a:r>
              <a:rPr lang="en-IN" sz="2000" b="1" dirty="0" smtClean="0"/>
              <a:t> </a:t>
            </a:r>
            <a:r>
              <a:rPr lang="en-IN" sz="2000" b="1" dirty="0" err="1" smtClean="0"/>
              <a:t>तस्मै</a:t>
            </a:r>
            <a:r>
              <a:rPr lang="en-IN" sz="2000" b="1" dirty="0" smtClean="0"/>
              <a:t> </a:t>
            </a:r>
            <a:r>
              <a:rPr lang="en-IN" sz="2000" b="1" dirty="0" err="1" smtClean="0"/>
              <a:t>पाणिनये</a:t>
            </a:r>
            <a:r>
              <a:rPr lang="en-IN" sz="2000" b="1" dirty="0" smtClean="0"/>
              <a:t> </a:t>
            </a:r>
            <a:r>
              <a:rPr lang="en-IN" sz="2000" b="1" dirty="0" err="1" smtClean="0"/>
              <a:t>नमः</a:t>
            </a:r>
            <a:r>
              <a:rPr lang="en-IN" sz="2000" b="1" dirty="0" smtClean="0"/>
              <a:t> ||</a:t>
            </a:r>
            <a:endParaRPr lang="en-IN" sz="2000" dirty="0" smtClean="0"/>
          </a:p>
          <a:p>
            <a:pPr algn="ctr"/>
            <a:r>
              <a:rPr lang="en-IN" sz="2000" b="1" dirty="0" smtClean="0"/>
              <a:t>Transliteration:</a:t>
            </a:r>
            <a:endParaRPr lang="en-IN" sz="2000" dirty="0" smtClean="0"/>
          </a:p>
          <a:p>
            <a:pPr algn="ctr"/>
            <a:r>
              <a:rPr lang="en-IN" sz="2000" b="1" dirty="0" err="1" smtClean="0"/>
              <a:t>Yenākṣarasamāmnāyam</a:t>
            </a:r>
            <a:r>
              <a:rPr lang="en-IN" sz="2000" b="1" dirty="0" smtClean="0"/>
              <a:t> </a:t>
            </a:r>
            <a:r>
              <a:rPr lang="en-IN" sz="2000" b="1" dirty="0" err="1" smtClean="0"/>
              <a:t>adhigamya</a:t>
            </a:r>
            <a:r>
              <a:rPr lang="en-IN" sz="2000" b="1" dirty="0" smtClean="0"/>
              <a:t> </a:t>
            </a:r>
            <a:r>
              <a:rPr lang="en-IN" sz="2000" b="1" dirty="0" err="1" smtClean="0"/>
              <a:t>Maheśvarāt</a:t>
            </a:r>
            <a:r>
              <a:rPr lang="en-IN" sz="2000" b="1" dirty="0" smtClean="0"/>
              <a:t> |</a:t>
            </a:r>
            <a:br>
              <a:rPr lang="en-IN" sz="2000" b="1" dirty="0" smtClean="0"/>
            </a:br>
            <a:r>
              <a:rPr lang="en-IN" sz="2000" b="1" dirty="0" err="1" smtClean="0"/>
              <a:t>Kṛtsnaṁ</a:t>
            </a:r>
            <a:r>
              <a:rPr lang="en-IN" sz="2000" b="1" dirty="0" smtClean="0"/>
              <a:t> </a:t>
            </a:r>
            <a:r>
              <a:rPr lang="en-IN" sz="2000" b="1" dirty="0" err="1" smtClean="0"/>
              <a:t>vyākaraṇaṁ</a:t>
            </a:r>
            <a:r>
              <a:rPr lang="en-IN" sz="2000" b="1" dirty="0" smtClean="0"/>
              <a:t> </a:t>
            </a:r>
            <a:r>
              <a:rPr lang="en-IN" sz="2000" b="1" dirty="0" err="1" smtClean="0"/>
              <a:t>proktaṁ</a:t>
            </a:r>
            <a:r>
              <a:rPr lang="en-IN" sz="2000" b="1" dirty="0" smtClean="0"/>
              <a:t> </a:t>
            </a:r>
            <a:r>
              <a:rPr lang="en-IN" sz="2000" b="1" dirty="0" err="1" smtClean="0"/>
              <a:t>tasmai</a:t>
            </a:r>
            <a:r>
              <a:rPr lang="en-IN" sz="2000" b="1" dirty="0" smtClean="0"/>
              <a:t> </a:t>
            </a:r>
            <a:r>
              <a:rPr lang="en-IN" sz="2000" b="1" dirty="0" err="1" smtClean="0"/>
              <a:t>Pāṇinaye</a:t>
            </a:r>
            <a:r>
              <a:rPr lang="en-IN" sz="2000" b="1" dirty="0" smtClean="0"/>
              <a:t> </a:t>
            </a:r>
            <a:r>
              <a:rPr lang="en-IN" sz="2000" b="1" dirty="0" err="1" smtClean="0"/>
              <a:t>namaḥ</a:t>
            </a:r>
            <a:r>
              <a:rPr lang="en-IN" sz="2000" b="1" dirty="0" smtClean="0"/>
              <a:t> ||</a:t>
            </a:r>
            <a:endParaRPr lang="en-IN" sz="2000" dirty="0" smtClean="0"/>
          </a:p>
          <a:p>
            <a:pPr algn="ctr"/>
            <a:r>
              <a:rPr lang="en-IN" sz="2000" b="1" dirty="0" smtClean="0"/>
              <a:t>Translation:</a:t>
            </a:r>
            <a:endParaRPr lang="en-IN" sz="2000" dirty="0" smtClean="0"/>
          </a:p>
          <a:p>
            <a:pPr algn="ctr"/>
            <a:r>
              <a:rPr lang="en-IN" sz="2000" b="1" dirty="0" smtClean="0"/>
              <a:t>"By whom the complete system of grammar was taught, after receiving the sacred phonemes from Lord </a:t>
            </a:r>
            <a:r>
              <a:rPr lang="en-IN" sz="2000" b="1" dirty="0" err="1" smtClean="0"/>
              <a:t>Maheshvara</a:t>
            </a:r>
            <a:r>
              <a:rPr lang="en-IN" sz="2000" b="1" dirty="0" smtClean="0"/>
              <a:t> (Shiva),</a:t>
            </a:r>
            <a:br>
              <a:rPr lang="en-IN" sz="2000" b="1" dirty="0" smtClean="0"/>
            </a:br>
            <a:r>
              <a:rPr lang="en-IN" sz="2000" b="1" dirty="0" smtClean="0"/>
              <a:t>To that </a:t>
            </a:r>
            <a:r>
              <a:rPr lang="en-IN" sz="2000" b="1" dirty="0" err="1" smtClean="0"/>
              <a:t>Pāṇini</a:t>
            </a:r>
            <a:r>
              <a:rPr lang="en-IN" sz="2000" b="1" dirty="0" smtClean="0"/>
              <a:t>, I bow down.“</a:t>
            </a:r>
            <a:endParaRPr lang="en-IN" sz="2000" dirty="0" smtClean="0"/>
          </a:p>
          <a:p>
            <a:pPr algn="ctr"/>
            <a:endParaRPr lang="en-IN" sz="2000" dirty="0" smtClean="0">
              <a:solidFill>
                <a:srgbClr val="C00000"/>
              </a:solidFill>
            </a:endParaRPr>
          </a:p>
          <a:p>
            <a:pPr algn="ctr"/>
            <a:endParaRPr lang="en-IN" sz="20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662" y="785794"/>
            <a:ext cx="7500990" cy="369332"/>
          </a:xfrm>
          <a:prstGeom prst="rect">
            <a:avLst/>
          </a:prstGeom>
        </p:spPr>
        <p:txBody>
          <a:bodyPr wrap="square">
            <a:spAutoFit/>
          </a:bodyPr>
          <a:lstStyle/>
          <a:p>
            <a:r>
              <a:rPr lang="da-DK" b="1" dirty="0" smtClean="0"/>
              <a:t> </a:t>
            </a:r>
            <a:endParaRPr lang="en-IN" dirty="0" smtClean="0"/>
          </a:p>
        </p:txBody>
      </p:sp>
      <p:pic>
        <p:nvPicPr>
          <p:cNvPr id="2050" name="Picture 2"/>
          <p:cNvPicPr>
            <a:picLocks noChangeAspect="1" noChangeArrowheads="1"/>
          </p:cNvPicPr>
          <p:nvPr/>
        </p:nvPicPr>
        <p:blipFill>
          <a:blip r:embed="rId2"/>
          <a:srcRect/>
          <a:stretch>
            <a:fillRect/>
          </a:stretch>
        </p:blipFill>
        <p:spPr bwMode="auto">
          <a:xfrm>
            <a:off x="785786" y="571480"/>
            <a:ext cx="7724775" cy="1357322"/>
          </a:xfrm>
          <a:prstGeom prst="rect">
            <a:avLst/>
          </a:prstGeom>
          <a:noFill/>
          <a:ln w="9525">
            <a:solidFill>
              <a:schemeClr val="accent1"/>
            </a:solid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85786" y="2071679"/>
            <a:ext cx="7786742" cy="4214842"/>
          </a:xfrm>
          <a:prstGeom prst="rect">
            <a:avLst/>
          </a:prstGeom>
          <a:solidFill>
            <a:schemeClr val="accent2"/>
          </a:solidFill>
          <a:ln w="9525">
            <a:solidFill>
              <a:schemeClr val="accent1"/>
            </a:solid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662" y="785794"/>
            <a:ext cx="7500990" cy="369332"/>
          </a:xfrm>
          <a:prstGeom prst="rect">
            <a:avLst/>
          </a:prstGeom>
        </p:spPr>
        <p:txBody>
          <a:bodyPr wrap="square">
            <a:spAutoFit/>
          </a:bodyPr>
          <a:lstStyle/>
          <a:p>
            <a:r>
              <a:rPr lang="da-DK" b="1" dirty="0" smtClean="0"/>
              <a:t> </a:t>
            </a:r>
            <a:endParaRPr lang="en-IN" dirty="0" smtClean="0"/>
          </a:p>
        </p:txBody>
      </p:sp>
      <p:pic>
        <p:nvPicPr>
          <p:cNvPr id="3074" name="Picture 2"/>
          <p:cNvPicPr>
            <a:picLocks noChangeAspect="1" noChangeArrowheads="1"/>
          </p:cNvPicPr>
          <p:nvPr/>
        </p:nvPicPr>
        <p:blipFill>
          <a:blip r:embed="rId2"/>
          <a:srcRect/>
          <a:stretch>
            <a:fillRect/>
          </a:stretch>
        </p:blipFill>
        <p:spPr bwMode="auto">
          <a:xfrm>
            <a:off x="642910" y="2214554"/>
            <a:ext cx="8143932" cy="4071965"/>
          </a:xfrm>
          <a:prstGeom prst="rect">
            <a:avLst/>
          </a:prstGeom>
          <a:noFill/>
          <a:ln w="9525">
            <a:solidFill>
              <a:schemeClr val="accent1"/>
            </a:solid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42910" y="571480"/>
            <a:ext cx="8143932" cy="1571636"/>
          </a:xfrm>
          <a:prstGeom prst="rect">
            <a:avLst/>
          </a:prstGeom>
          <a:noFill/>
          <a:ln w="9525">
            <a:solidFill>
              <a:schemeClr val="accent1"/>
            </a:solid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57224" y="714356"/>
            <a:ext cx="7643866" cy="554355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71472" y="500042"/>
            <a:ext cx="8062926" cy="114300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00034" y="1571612"/>
            <a:ext cx="8286808" cy="928694"/>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500034" y="2500306"/>
            <a:ext cx="8286808" cy="373857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714348" y="500042"/>
            <a:ext cx="8058150" cy="14382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714348" y="2000240"/>
            <a:ext cx="8001056" cy="444342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500034" y="1071546"/>
            <a:ext cx="7858180" cy="752471"/>
          </a:xfrm>
          <a:prstGeom prst="rect">
            <a:avLst/>
          </a:prstGeom>
          <a:noFill/>
          <a:ln w="9525">
            <a:solidFill>
              <a:schemeClr val="accent1"/>
            </a:solid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00034" y="1928802"/>
            <a:ext cx="7858180" cy="3571900"/>
          </a:xfrm>
          <a:prstGeom prst="rect">
            <a:avLst/>
          </a:prstGeom>
          <a:noFill/>
          <a:ln w="9525">
            <a:solidFill>
              <a:schemeClr val="accent1"/>
            </a:solid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14348" y="733425"/>
            <a:ext cx="7715304" cy="539115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14348" y="357166"/>
            <a:ext cx="7643866" cy="15240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714348" y="1928803"/>
            <a:ext cx="7715304" cy="414340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642910" y="781050"/>
            <a:ext cx="8001056" cy="5295900"/>
          </a:xfrm>
          <a:prstGeom prst="rect">
            <a:avLst/>
          </a:prstGeom>
          <a:noFill/>
          <a:ln w="9525">
            <a:solidFill>
              <a:schemeClr val="accent1"/>
            </a:solid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714348" y="939800"/>
            <a:ext cx="7858180" cy="5275282"/>
          </a:xfrm>
          <a:prstGeom prst="rect">
            <a:avLst/>
          </a:prstGeom>
          <a:noFill/>
          <a:ln w="9525">
            <a:solidFill>
              <a:schemeClr val="accent1"/>
            </a:solid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42910" y="642918"/>
            <a:ext cx="7929619" cy="5570756"/>
          </a:xfrm>
          <a:prstGeom prst="rect">
            <a:avLst/>
          </a:prstGeom>
          <a:solidFill>
            <a:schemeClr val="tx2">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algn="ctr"/>
            <a:r>
              <a:rPr lang="en-IN" sz="2000" dirty="0" smtClean="0"/>
              <a:t>This verse is a tribute to </a:t>
            </a:r>
            <a:r>
              <a:rPr lang="en-IN" sz="2000" dirty="0" err="1" smtClean="0"/>
              <a:t>Pāṇini</a:t>
            </a:r>
            <a:r>
              <a:rPr lang="en-IN" sz="2000" dirty="0" smtClean="0"/>
              <a:t>, the ancient Sanskrit grammarian known for his work "</a:t>
            </a:r>
            <a:r>
              <a:rPr lang="en-IN" sz="2000" dirty="0" err="1" smtClean="0"/>
              <a:t>Aṣṭādhyāyī</a:t>
            </a:r>
            <a:r>
              <a:rPr lang="en-IN" sz="2000" dirty="0" smtClean="0"/>
              <a:t>," which is a foundational text in the study of Sanskrit grammar.</a:t>
            </a:r>
          </a:p>
          <a:p>
            <a:pPr algn="ctr"/>
            <a:r>
              <a:rPr lang="en-IN" sz="2000" dirty="0" smtClean="0"/>
              <a:t>Here's the verse:</a:t>
            </a:r>
          </a:p>
          <a:p>
            <a:pPr algn="ctr"/>
            <a:r>
              <a:rPr lang="en-IN" sz="2000" b="1" dirty="0" err="1" smtClean="0"/>
              <a:t>येन</a:t>
            </a:r>
            <a:r>
              <a:rPr lang="en-IN" sz="2000" b="1" dirty="0" smtClean="0"/>
              <a:t> </a:t>
            </a:r>
            <a:r>
              <a:rPr lang="en-IN" sz="2000" b="1" dirty="0" err="1" smtClean="0"/>
              <a:t>धौता</a:t>
            </a:r>
            <a:r>
              <a:rPr lang="en-IN" sz="2000" b="1" dirty="0" smtClean="0"/>
              <a:t> </a:t>
            </a:r>
            <a:r>
              <a:rPr lang="en-IN" sz="2000" b="1" dirty="0" err="1" smtClean="0"/>
              <a:t>गिरः</a:t>
            </a:r>
            <a:r>
              <a:rPr lang="en-IN" sz="2000" b="1" dirty="0" smtClean="0"/>
              <a:t> </a:t>
            </a:r>
            <a:r>
              <a:rPr lang="en-IN" sz="2000" b="1" dirty="0" err="1" smtClean="0"/>
              <a:t>पुंसाम्</a:t>
            </a:r>
            <a:r>
              <a:rPr lang="en-IN" sz="2000" b="1" dirty="0" smtClean="0"/>
              <a:t> </a:t>
            </a:r>
            <a:r>
              <a:rPr lang="en-IN" sz="2000" b="1" dirty="0" err="1" smtClean="0"/>
              <a:t>विमलैः</a:t>
            </a:r>
            <a:r>
              <a:rPr lang="en-IN" sz="2000" b="1" dirty="0" smtClean="0"/>
              <a:t> </a:t>
            </a:r>
            <a:r>
              <a:rPr lang="en-IN" sz="2000" b="1" dirty="0" err="1" smtClean="0"/>
              <a:t>शब्दवारिभिः</a:t>
            </a:r>
            <a:r>
              <a:rPr lang="en-IN" sz="2000" b="1" dirty="0" smtClean="0"/>
              <a:t>।</a:t>
            </a:r>
            <a:br>
              <a:rPr lang="en-IN" sz="2000" b="1" dirty="0" smtClean="0"/>
            </a:br>
            <a:r>
              <a:rPr lang="en-IN" sz="2000" b="1" dirty="0" err="1" smtClean="0"/>
              <a:t>तमश्चाज्ञानजं</a:t>
            </a:r>
            <a:r>
              <a:rPr lang="en-IN" sz="2000" b="1" dirty="0" smtClean="0"/>
              <a:t> </a:t>
            </a:r>
            <a:r>
              <a:rPr lang="en-IN" sz="2000" b="1" dirty="0" err="1" smtClean="0"/>
              <a:t>भिन्नं</a:t>
            </a:r>
            <a:r>
              <a:rPr lang="en-IN" sz="2000" b="1" dirty="0" smtClean="0"/>
              <a:t> </a:t>
            </a:r>
            <a:r>
              <a:rPr lang="en-IN" sz="2000" b="1" dirty="0" err="1" smtClean="0"/>
              <a:t>तस्मै</a:t>
            </a:r>
            <a:r>
              <a:rPr lang="en-IN" sz="2000" b="1" dirty="0" smtClean="0"/>
              <a:t> </a:t>
            </a:r>
            <a:r>
              <a:rPr lang="en-IN" sz="2000" b="1" dirty="0" err="1" smtClean="0"/>
              <a:t>पाणिनये</a:t>
            </a:r>
            <a:r>
              <a:rPr lang="en-IN" sz="2000" b="1" dirty="0" smtClean="0"/>
              <a:t> </a:t>
            </a:r>
            <a:r>
              <a:rPr lang="en-IN" sz="2000" b="1" dirty="0" err="1" smtClean="0"/>
              <a:t>नमः</a:t>
            </a:r>
            <a:r>
              <a:rPr lang="en-IN" sz="2000" b="1" dirty="0" smtClean="0"/>
              <a:t>॥</a:t>
            </a:r>
            <a:endParaRPr lang="en-IN" sz="2000" dirty="0" smtClean="0"/>
          </a:p>
          <a:p>
            <a:pPr algn="ctr"/>
            <a:r>
              <a:rPr lang="en-IN" sz="2000" b="1" dirty="0" smtClean="0"/>
              <a:t>Transliteration:</a:t>
            </a:r>
            <a:endParaRPr lang="en-IN" sz="2000" dirty="0" smtClean="0"/>
          </a:p>
          <a:p>
            <a:pPr algn="ctr"/>
            <a:r>
              <a:rPr lang="en-IN" sz="2000" b="1" dirty="0" err="1" smtClean="0"/>
              <a:t>yena</a:t>
            </a:r>
            <a:r>
              <a:rPr lang="en-IN" sz="2000" b="1" dirty="0" smtClean="0"/>
              <a:t> </a:t>
            </a:r>
            <a:r>
              <a:rPr lang="en-IN" sz="2000" b="1" dirty="0" err="1" smtClean="0"/>
              <a:t>dhautā</a:t>
            </a:r>
            <a:r>
              <a:rPr lang="en-IN" sz="2000" b="1" dirty="0" smtClean="0"/>
              <a:t> </a:t>
            </a:r>
            <a:r>
              <a:rPr lang="en-IN" sz="2000" b="1" dirty="0" err="1" smtClean="0"/>
              <a:t>giraḥ</a:t>
            </a:r>
            <a:r>
              <a:rPr lang="en-IN" sz="2000" b="1" dirty="0" smtClean="0"/>
              <a:t> </a:t>
            </a:r>
            <a:r>
              <a:rPr lang="en-IN" sz="2000" b="1" dirty="0" err="1" smtClean="0"/>
              <a:t>puṁsām</a:t>
            </a:r>
            <a:r>
              <a:rPr lang="en-IN" sz="2000" b="1" dirty="0" smtClean="0"/>
              <a:t> </a:t>
            </a:r>
            <a:r>
              <a:rPr lang="en-IN" sz="2000" b="1" dirty="0" err="1" smtClean="0"/>
              <a:t>vimalaiḥ</a:t>
            </a:r>
            <a:r>
              <a:rPr lang="en-IN" sz="2000" b="1" dirty="0" smtClean="0"/>
              <a:t> </a:t>
            </a:r>
            <a:r>
              <a:rPr lang="en-IN" sz="2000" b="1" dirty="0" err="1" smtClean="0"/>
              <a:t>śabdavāribhiḥ</a:t>
            </a:r>
            <a:r>
              <a:rPr lang="en-IN" sz="2000" b="1" dirty="0" smtClean="0"/>
              <a:t> |</a:t>
            </a:r>
            <a:br>
              <a:rPr lang="en-IN" sz="2000" b="1" dirty="0" smtClean="0"/>
            </a:br>
            <a:r>
              <a:rPr lang="en-IN" sz="2000" b="1" dirty="0" err="1" smtClean="0"/>
              <a:t>tamaśca</a:t>
            </a:r>
            <a:r>
              <a:rPr lang="en-IN" sz="2000" b="1" dirty="0" smtClean="0"/>
              <a:t> </a:t>
            </a:r>
            <a:r>
              <a:rPr lang="en-IN" sz="2000" b="1" dirty="0" err="1" smtClean="0"/>
              <a:t>ajñānajaṁ</a:t>
            </a:r>
            <a:r>
              <a:rPr lang="en-IN" sz="2000" b="1" dirty="0" smtClean="0"/>
              <a:t> </a:t>
            </a:r>
            <a:r>
              <a:rPr lang="en-IN" sz="2000" b="1" dirty="0" err="1" smtClean="0"/>
              <a:t>bhinnaṁ</a:t>
            </a:r>
            <a:r>
              <a:rPr lang="en-IN" sz="2000" b="1" dirty="0" smtClean="0"/>
              <a:t> </a:t>
            </a:r>
            <a:r>
              <a:rPr lang="en-IN" sz="2000" b="1" dirty="0" err="1" smtClean="0"/>
              <a:t>tasmai</a:t>
            </a:r>
            <a:r>
              <a:rPr lang="en-IN" sz="2000" b="1" dirty="0" smtClean="0"/>
              <a:t> </a:t>
            </a:r>
            <a:r>
              <a:rPr lang="en-IN" sz="2000" b="1" dirty="0" err="1" smtClean="0"/>
              <a:t>Pāṇinaye</a:t>
            </a:r>
            <a:r>
              <a:rPr lang="en-IN" sz="2000" b="1" dirty="0" smtClean="0"/>
              <a:t> </a:t>
            </a:r>
            <a:r>
              <a:rPr lang="en-IN" sz="2000" b="1" dirty="0" err="1" smtClean="0"/>
              <a:t>namaḥ</a:t>
            </a:r>
            <a:r>
              <a:rPr lang="en-IN" sz="2000" b="1" dirty="0" smtClean="0"/>
              <a:t> ||</a:t>
            </a:r>
            <a:endParaRPr lang="en-IN" sz="2000" dirty="0" smtClean="0"/>
          </a:p>
          <a:p>
            <a:pPr algn="ctr"/>
            <a:r>
              <a:rPr lang="en-IN" sz="2000" b="1" dirty="0" smtClean="0"/>
              <a:t>Translation:</a:t>
            </a:r>
            <a:endParaRPr lang="en-IN" sz="2000" dirty="0" smtClean="0"/>
          </a:p>
          <a:p>
            <a:pPr algn="ctr"/>
            <a:r>
              <a:rPr lang="en-IN" sz="2000" b="1" dirty="0" smtClean="0"/>
              <a:t>"</a:t>
            </a:r>
            <a:r>
              <a:rPr lang="en-IN" sz="2000" dirty="0" smtClean="0"/>
              <a:t> My salutation to that Panini b</a:t>
            </a:r>
            <a:r>
              <a:rPr lang="en-IN" sz="2000" b="1" dirty="0" smtClean="0"/>
              <a:t>y whom the speech of human beings  has been cleansed with the pure waters of words,</a:t>
            </a:r>
            <a:br>
              <a:rPr lang="en-IN" sz="2000" b="1" dirty="0" smtClean="0"/>
            </a:br>
            <a:r>
              <a:rPr lang="en-IN" sz="2000" b="1" dirty="0" smtClean="0"/>
              <a:t>And by whom the darkness born of ignorance has been shattered.“</a:t>
            </a:r>
            <a:endParaRPr lang="en-IN" sz="2000" dirty="0" smtClean="0"/>
          </a:p>
          <a:p>
            <a:pPr algn="ctr"/>
            <a:endParaRPr lang="en-IN" sz="2000" dirty="0" smtClean="0"/>
          </a:p>
          <a:p>
            <a:pPr algn="ctr"/>
            <a:endParaRPr lang="en-IN" sz="2000" dirty="0" smtClean="0"/>
          </a:p>
          <a:p>
            <a:pPr algn="ct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42910" y="785794"/>
            <a:ext cx="7929619" cy="5293757"/>
          </a:xfrm>
          <a:prstGeom prst="rect">
            <a:avLst/>
          </a:prstGeom>
          <a:solidFill>
            <a:schemeClr val="tx2">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algn="ctr"/>
            <a:r>
              <a:rPr lang="en-IN" sz="2000" dirty="0" smtClean="0"/>
              <a:t>This verse is a popular Sanskrit </a:t>
            </a:r>
            <a:r>
              <a:rPr lang="en-IN" sz="2000" dirty="0" err="1" smtClean="0"/>
              <a:t>śloka</a:t>
            </a:r>
            <a:r>
              <a:rPr lang="en-IN" sz="2000" dirty="0" smtClean="0"/>
              <a:t> that honours three great ancient scholars of Sanskrit grammar: </a:t>
            </a:r>
            <a:r>
              <a:rPr lang="en-IN" sz="2000" dirty="0" err="1" smtClean="0"/>
              <a:t>Vararuci</a:t>
            </a:r>
            <a:r>
              <a:rPr lang="en-IN" sz="2000" dirty="0" smtClean="0"/>
              <a:t>, </a:t>
            </a:r>
            <a:r>
              <a:rPr lang="en-IN" sz="2000" dirty="0" err="1" smtClean="0"/>
              <a:t>Patañjali</a:t>
            </a:r>
            <a:r>
              <a:rPr lang="en-IN" sz="2000" dirty="0" smtClean="0"/>
              <a:t>, and </a:t>
            </a:r>
            <a:r>
              <a:rPr lang="en-IN" sz="2000" dirty="0" err="1" smtClean="0"/>
              <a:t>Pāṇini</a:t>
            </a:r>
            <a:r>
              <a:rPr lang="en-IN" sz="2000" dirty="0" smtClean="0"/>
              <a:t>. This </a:t>
            </a:r>
            <a:r>
              <a:rPr lang="en-IN" sz="2000" dirty="0" err="1" smtClean="0"/>
              <a:t>śloka</a:t>
            </a:r>
            <a:r>
              <a:rPr lang="en-IN" sz="2000" dirty="0" smtClean="0"/>
              <a:t> is often recited by students and scholars of Sanskrit grammar and linguistics as a mark of respect to these sages.</a:t>
            </a:r>
          </a:p>
          <a:p>
            <a:pPr algn="ctr"/>
            <a:r>
              <a:rPr lang="en-IN" sz="2000" b="1" dirty="0" smtClean="0"/>
              <a:t>The Verse:</a:t>
            </a:r>
            <a:endParaRPr lang="en-IN" sz="2000" dirty="0" smtClean="0"/>
          </a:p>
          <a:p>
            <a:pPr algn="ctr"/>
            <a:r>
              <a:rPr lang="en-IN" sz="2000" b="1" dirty="0" err="1" smtClean="0"/>
              <a:t>वाक्यकारं</a:t>
            </a:r>
            <a:r>
              <a:rPr lang="en-IN" sz="2000" b="1" dirty="0" smtClean="0"/>
              <a:t> </a:t>
            </a:r>
            <a:r>
              <a:rPr lang="en-IN" sz="2000" b="1" dirty="0" err="1" smtClean="0"/>
              <a:t>वररुचिं</a:t>
            </a:r>
            <a:r>
              <a:rPr lang="en-IN" sz="2000" b="1" dirty="0" smtClean="0"/>
              <a:t> </a:t>
            </a:r>
            <a:r>
              <a:rPr lang="en-IN" sz="2000" b="1" dirty="0" err="1" smtClean="0"/>
              <a:t>भाष्यकारं</a:t>
            </a:r>
            <a:r>
              <a:rPr lang="en-IN" sz="2000" b="1" dirty="0" smtClean="0"/>
              <a:t> </a:t>
            </a:r>
            <a:r>
              <a:rPr lang="en-IN" sz="2000" b="1" dirty="0" err="1" smtClean="0"/>
              <a:t>पतञ्जलिम्</a:t>
            </a:r>
            <a:r>
              <a:rPr lang="en-IN" sz="2000" b="1" dirty="0" smtClean="0"/>
              <a:t> |</a:t>
            </a:r>
            <a:br>
              <a:rPr lang="en-IN" sz="2000" b="1" dirty="0" smtClean="0"/>
            </a:br>
            <a:r>
              <a:rPr lang="en-IN" sz="2000" b="1" dirty="0" err="1" smtClean="0"/>
              <a:t>पाणिनिं</a:t>
            </a:r>
            <a:r>
              <a:rPr lang="en-IN" sz="2000" b="1" dirty="0" smtClean="0"/>
              <a:t> </a:t>
            </a:r>
            <a:r>
              <a:rPr lang="en-IN" sz="2000" b="1" dirty="0" err="1" smtClean="0"/>
              <a:t>सूत्रकारं</a:t>
            </a:r>
            <a:r>
              <a:rPr lang="en-IN" sz="2000" b="1" dirty="0" smtClean="0"/>
              <a:t> च </a:t>
            </a:r>
            <a:r>
              <a:rPr lang="en-IN" sz="2000" b="1" dirty="0" err="1" smtClean="0"/>
              <a:t>प्रणमामि</a:t>
            </a:r>
            <a:r>
              <a:rPr lang="en-IN" sz="2000" b="1" dirty="0" smtClean="0"/>
              <a:t> </a:t>
            </a:r>
            <a:r>
              <a:rPr lang="en-IN" sz="2000" b="1" dirty="0" err="1" smtClean="0"/>
              <a:t>मुनित्रयम्</a:t>
            </a:r>
            <a:r>
              <a:rPr lang="en-IN" sz="2000" b="1" dirty="0" smtClean="0"/>
              <a:t> ||</a:t>
            </a:r>
            <a:endParaRPr lang="en-IN" sz="2000" dirty="0" smtClean="0"/>
          </a:p>
          <a:p>
            <a:pPr algn="ctr"/>
            <a:r>
              <a:rPr lang="en-IN" sz="2000" b="1" dirty="0" smtClean="0"/>
              <a:t>Transliteration:</a:t>
            </a:r>
            <a:endParaRPr lang="en-IN" sz="2000" dirty="0" smtClean="0"/>
          </a:p>
          <a:p>
            <a:pPr algn="ctr"/>
            <a:r>
              <a:rPr lang="en-IN" sz="2000" b="1" dirty="0" err="1" smtClean="0"/>
              <a:t>Vākyakāraṁ</a:t>
            </a:r>
            <a:r>
              <a:rPr lang="en-IN" sz="2000" b="1" dirty="0" smtClean="0"/>
              <a:t> </a:t>
            </a:r>
            <a:r>
              <a:rPr lang="en-IN" sz="2000" b="1" dirty="0" err="1" smtClean="0"/>
              <a:t>Vararuciṁ</a:t>
            </a:r>
            <a:r>
              <a:rPr lang="en-IN" sz="2000" b="1" dirty="0" smtClean="0"/>
              <a:t> </a:t>
            </a:r>
            <a:r>
              <a:rPr lang="en-IN" sz="2000" b="1" dirty="0" err="1" smtClean="0"/>
              <a:t>Bhāṣyakāraṁ</a:t>
            </a:r>
            <a:r>
              <a:rPr lang="en-IN" sz="2000" b="1" dirty="0" smtClean="0"/>
              <a:t> </a:t>
            </a:r>
            <a:r>
              <a:rPr lang="en-IN" sz="2000" b="1" dirty="0" err="1" smtClean="0"/>
              <a:t>Patañjalim</a:t>
            </a:r>
            <a:r>
              <a:rPr lang="en-IN" sz="2000" b="1" dirty="0" smtClean="0"/>
              <a:t> |</a:t>
            </a:r>
            <a:br>
              <a:rPr lang="en-IN" sz="2000" b="1" dirty="0" smtClean="0"/>
            </a:br>
            <a:r>
              <a:rPr lang="en-IN" sz="2000" b="1" dirty="0" err="1" smtClean="0"/>
              <a:t>Pāṇiniṁ</a:t>
            </a:r>
            <a:r>
              <a:rPr lang="en-IN" sz="2000" b="1" dirty="0" smtClean="0"/>
              <a:t> </a:t>
            </a:r>
            <a:r>
              <a:rPr lang="en-IN" sz="2000" b="1" dirty="0" err="1" smtClean="0"/>
              <a:t>Sūtrakāraṁ</a:t>
            </a:r>
            <a:r>
              <a:rPr lang="en-IN" sz="2000" b="1" dirty="0" smtClean="0"/>
              <a:t> ca </a:t>
            </a:r>
            <a:r>
              <a:rPr lang="en-IN" sz="2000" b="1" dirty="0" err="1" smtClean="0"/>
              <a:t>Praṇamāmi</a:t>
            </a:r>
            <a:r>
              <a:rPr lang="en-IN" sz="2000" b="1" dirty="0" smtClean="0"/>
              <a:t> </a:t>
            </a:r>
            <a:r>
              <a:rPr lang="en-IN" sz="2000" b="1" dirty="0" err="1" smtClean="0"/>
              <a:t>Munitrayam</a:t>
            </a:r>
            <a:r>
              <a:rPr lang="en-IN" sz="2000" b="1" dirty="0" smtClean="0"/>
              <a:t> ||</a:t>
            </a:r>
            <a:endParaRPr lang="en-IN" sz="2000" dirty="0" smtClean="0"/>
          </a:p>
          <a:p>
            <a:pPr algn="ctr"/>
            <a:r>
              <a:rPr lang="en-IN" sz="2000" b="1" dirty="0" smtClean="0"/>
              <a:t>Translation:</a:t>
            </a:r>
            <a:endParaRPr lang="en-IN" sz="2000" dirty="0" smtClean="0"/>
          </a:p>
          <a:p>
            <a:pPr algn="ctr"/>
            <a:r>
              <a:rPr lang="en-IN" sz="2000" b="1" dirty="0" smtClean="0"/>
              <a:t>"I bow to the trio of sages:</a:t>
            </a:r>
            <a:br>
              <a:rPr lang="en-IN" sz="2000" b="1" dirty="0" smtClean="0"/>
            </a:br>
            <a:r>
              <a:rPr lang="en-IN" sz="2000" b="1" dirty="0" err="1" smtClean="0"/>
              <a:t>Vararuci</a:t>
            </a:r>
            <a:r>
              <a:rPr lang="en-IN" sz="2000" b="1" dirty="0" smtClean="0"/>
              <a:t>, the author of the </a:t>
            </a:r>
            <a:r>
              <a:rPr lang="en-IN" sz="2000" b="1" dirty="0" err="1" smtClean="0"/>
              <a:t>Vākya</a:t>
            </a:r>
            <a:r>
              <a:rPr lang="en-IN" sz="2000" b="1" dirty="0" smtClean="0"/>
              <a:t> (sentences),</a:t>
            </a:r>
            <a:br>
              <a:rPr lang="en-IN" sz="2000" b="1" dirty="0" smtClean="0"/>
            </a:br>
            <a:r>
              <a:rPr lang="en-IN" sz="2000" b="1" dirty="0" err="1" smtClean="0"/>
              <a:t>Patañjali</a:t>
            </a:r>
            <a:r>
              <a:rPr lang="en-IN" sz="2000" b="1" dirty="0" smtClean="0"/>
              <a:t>, the author of the </a:t>
            </a:r>
            <a:r>
              <a:rPr lang="en-IN" sz="2000" b="1" dirty="0" err="1" smtClean="0"/>
              <a:t>Bhāṣya</a:t>
            </a:r>
            <a:r>
              <a:rPr lang="en-IN" sz="2000" b="1" dirty="0" smtClean="0"/>
              <a:t> (commentary),</a:t>
            </a:r>
            <a:br>
              <a:rPr lang="en-IN" sz="2000" b="1" dirty="0" smtClean="0"/>
            </a:br>
            <a:r>
              <a:rPr lang="en-IN" sz="2000" b="1" dirty="0" smtClean="0"/>
              <a:t>and </a:t>
            </a:r>
            <a:r>
              <a:rPr lang="en-IN" sz="2000" b="1" dirty="0" err="1" smtClean="0"/>
              <a:t>Pāṇini</a:t>
            </a:r>
            <a:r>
              <a:rPr lang="en-IN" sz="2000" b="1" dirty="0" smtClean="0"/>
              <a:t>, the author of the </a:t>
            </a:r>
            <a:r>
              <a:rPr lang="en-IN" sz="2000" b="1" dirty="0" err="1" smtClean="0"/>
              <a:t>Sūtras</a:t>
            </a:r>
            <a:r>
              <a:rPr lang="en-IN" sz="2000" b="1" dirty="0" smtClean="0"/>
              <a:t> (aphorisms).“</a:t>
            </a:r>
            <a:endParaRPr lang="en-IN" sz="2000" dirty="0" smtClean="0"/>
          </a:p>
          <a:p>
            <a:pPr algn="ctr"/>
            <a:r>
              <a:rPr lang="en-IN" sz="2000" dirty="0" smtClean="0">
                <a:solidFill>
                  <a:srgbClr val="C00000"/>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00033" y="714356"/>
            <a:ext cx="7929619"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lvl="0" algn="ctr" eaLnBrk="0" fontAlgn="base" hangingPunct="0">
              <a:spcBef>
                <a:spcPct val="0"/>
              </a:spcBef>
              <a:spcAft>
                <a:spcPct val="0"/>
              </a:spcAft>
              <a:tabLst>
                <a:tab pos="457200" algn="l"/>
              </a:tabLst>
            </a:pPr>
            <a:r>
              <a:rPr lang="en-IN" dirty="0" smtClean="0"/>
              <a:t>Panini is known for his text </a:t>
            </a:r>
            <a:r>
              <a:rPr lang="en-IN" dirty="0" err="1" smtClean="0"/>
              <a:t>Ashtadhyayi</a:t>
            </a:r>
            <a:r>
              <a:rPr lang="en-IN" dirty="0" smtClean="0"/>
              <a:t>, a sutra-style treatise on Sanskrit grammar, 3,959 "verses" or rules on linguistics, syntax and semantics in "eight chapters" which is the foundational text of the </a:t>
            </a:r>
            <a:r>
              <a:rPr lang="en-IN" dirty="0" err="1" smtClean="0"/>
              <a:t>Vyakaran</a:t>
            </a:r>
            <a:r>
              <a:rPr lang="en-IN" dirty="0" smtClean="0"/>
              <a:t> branch of the </a:t>
            </a:r>
            <a:r>
              <a:rPr lang="en-IN" dirty="0" err="1" smtClean="0"/>
              <a:t>Vedang</a:t>
            </a:r>
            <a:r>
              <a:rPr lang="en-IN" dirty="0" smtClean="0"/>
              <a:t>, the auxiliary scholarly disciplines of the Vedic period. His aphoristic text attracted numerous </a:t>
            </a:r>
            <a:r>
              <a:rPr lang="en-IN" dirty="0" err="1" smtClean="0"/>
              <a:t>bhashya</a:t>
            </a:r>
            <a:r>
              <a:rPr lang="en-IN" dirty="0" smtClean="0"/>
              <a:t> (commentaries), of which </a:t>
            </a:r>
            <a:r>
              <a:rPr lang="en-IN" dirty="0" err="1" smtClean="0"/>
              <a:t>Patanjali's</a:t>
            </a:r>
            <a:r>
              <a:rPr lang="en-IN" dirty="0" smtClean="0"/>
              <a:t> </a:t>
            </a:r>
            <a:r>
              <a:rPr lang="en-IN" dirty="0" err="1" smtClean="0"/>
              <a:t>Mahabhashya</a:t>
            </a:r>
            <a:r>
              <a:rPr lang="en-IN" dirty="0" smtClean="0"/>
              <a:t> is the most famous in Hindu traditions. His ideas influenced and attracted commentaries from scholars of other Indian religions such as Buddhism.</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Each verse consists of a group of basic Sanskrit phonemes (i.e. open syllables consisting either of initial vowels or consonants followed by the</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1"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basic</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vowel "a") followed by a single 'dummy letter', or</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anubandha</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conventionally rendered in upper case and named '</a:t>
            </a:r>
            <a:r>
              <a:rPr kumimoji="0" lang="en-US" sz="1200" b="0" i="1"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IT</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by </a:t>
            </a:r>
            <a:r>
              <a:rPr kumimoji="0" lang="en-US" sz="12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Pāṇini</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The</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Śiva</a:t>
            </a:r>
            <a:r>
              <a:rPr kumimoji="0" lang="en-US" sz="1200" b="1" i="0" u="none" strike="noStrike" cap="none" normalizeH="0" baseline="0" dirty="0" err="1" smtClean="0">
                <a:ln>
                  <a:noFill/>
                </a:ln>
                <a:solidFill>
                  <a:srgbClr val="202122"/>
                </a:solidFill>
                <a:effectLst/>
                <a:latin typeface="Calibri"/>
                <a:ea typeface="Times New Roman" pitchFamily="18" charset="0"/>
                <a:cs typeface="Arial" pitchFamily="34" charset="0"/>
              </a:rPr>
              <a:t>·</a:t>
            </a:r>
            <a:r>
              <a:rPr kumimoji="0" lang="en-US" sz="1200"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sūtras</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technically</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akṣara</a:t>
            </a:r>
            <a:r>
              <a:rPr kumimoji="0" lang="en-US" sz="1200" b="1" i="0" u="none" strike="noStrike" cap="none" normalizeH="0" baseline="0" dirty="0" err="1" smtClean="0">
                <a:ln>
                  <a:noFill/>
                </a:ln>
                <a:solidFill>
                  <a:srgbClr val="202122"/>
                </a:solidFill>
                <a:effectLst/>
                <a:latin typeface="Calibri"/>
                <a:ea typeface="Times New Roman" pitchFamily="18" charset="0"/>
                <a:cs typeface="Arial" pitchFamily="34" charset="0"/>
              </a:rPr>
              <a:t>·</a:t>
            </a:r>
            <a:r>
              <a:rPr kumimoji="0" lang="en-US" sz="1200" b="1"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samāmnāya</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variously called</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māheśvarāṇisūtrāṇi</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pratyāhāra</a:t>
            </a:r>
            <a:r>
              <a:rPr kumimoji="0" lang="en-US" sz="1200" b="0" i="1" u="none" strike="noStrike" cap="none" normalizeH="0" baseline="0" dirty="0" err="1" smtClean="0">
                <a:ln>
                  <a:noFill/>
                </a:ln>
                <a:solidFill>
                  <a:srgbClr val="202122"/>
                </a:solidFill>
                <a:effectLst/>
                <a:latin typeface="Calibri"/>
                <a:ea typeface="Times New Roman" pitchFamily="18" charset="0"/>
                <a:cs typeface="Arial" pitchFamily="34" charset="0"/>
              </a:rPr>
              <a:t>·</a:t>
            </a:r>
            <a:r>
              <a:rPr kumimoji="0" lang="en-US" sz="1200"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sūtrāṇi</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varṇa</a:t>
            </a:r>
            <a:r>
              <a:rPr kumimoji="0" lang="en-US" sz="1200" b="0" i="1" u="none" strike="noStrike" cap="none" normalizeH="0" baseline="0" dirty="0" err="1" smtClean="0">
                <a:ln>
                  <a:noFill/>
                </a:ln>
                <a:solidFill>
                  <a:srgbClr val="202122"/>
                </a:solidFill>
                <a:effectLst/>
                <a:latin typeface="Calibri"/>
                <a:ea typeface="Times New Roman" pitchFamily="18" charset="0"/>
                <a:cs typeface="Arial" pitchFamily="34" charset="0"/>
              </a:rPr>
              <a:t>·</a:t>
            </a:r>
            <a:r>
              <a:rPr kumimoji="0" lang="en-US" sz="1200"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samāmnāya</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etc., refer to a set of fourteen aphorisms devised as an arrangement of the sounds of Sanskrit for the purposes of grammatical exposition as carried out by the grammarian</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2" tooltip="Pāṇini"/>
              </a:rPr>
              <a:t>Pāṇini</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in the</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3" tooltip="Aṣṭādhyāyī"/>
              </a:rPr>
              <a:t>Aṣṭādhyāyī</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r>
              <a:rPr kumimoji="0" lang="en-US" sz="900" b="0" i="0" u="none" strike="noStrike" cap="none" normalizeH="0" baseline="30000" dirty="0" smtClean="0">
                <a:ln>
                  <a:noFill/>
                </a:ln>
                <a:solidFill>
                  <a:srgbClr val="0000FF"/>
                </a:solidFill>
                <a:effectLst/>
                <a:latin typeface="Arial" pitchFamily="34" charset="0"/>
                <a:ea typeface="Times New Roman" pitchFamily="18" charset="0"/>
                <a:cs typeface="Arial" pitchFamily="34" charset="0"/>
                <a:hlinkClick r:id="rId4"/>
              </a:rPr>
              <a:t>[1][2]</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Pāṇini</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himself uses the term</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akṣara</a:t>
            </a:r>
            <a:r>
              <a:rPr kumimoji="0" lang="en-US" sz="1200" b="0" i="1" u="none" strike="noStrike" cap="none" normalizeH="0" baseline="0" dirty="0" err="1" smtClean="0">
                <a:ln>
                  <a:noFill/>
                </a:ln>
                <a:solidFill>
                  <a:srgbClr val="202122"/>
                </a:solidFill>
                <a:effectLst/>
                <a:latin typeface="Calibri"/>
                <a:ea typeface="Times New Roman" pitchFamily="18" charset="0"/>
                <a:cs typeface="Arial" pitchFamily="34" charset="0"/>
              </a:rPr>
              <a:t>·</a:t>
            </a:r>
            <a:r>
              <a:rPr kumimoji="0" lang="en-US" sz="1200"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samāmnāya</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whereas the colloquial term "Shiva sutra" is a later development, as per claims by </a:t>
            </a:r>
            <a:r>
              <a:rPr kumimoji="0" lang="en-US" sz="12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Nandikeśvara</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in his </a:t>
            </a:r>
            <a:r>
              <a:rPr kumimoji="0" lang="en-US" sz="12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Kāśikā</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that the god </a:t>
            </a:r>
            <a:r>
              <a:rPr kumimoji="0" lang="en-US" sz="12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Śiva</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sounded his drum fourteen times to reveal these sounds to </a:t>
            </a:r>
            <a:r>
              <a:rPr kumimoji="0" lang="en-US" sz="12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Pāṇini</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They were either</a:t>
            </a:r>
            <a:r>
              <a:rPr kumimoji="0" lang="en-US" sz="900" b="0" i="0" u="none" strike="noStrike" cap="none" normalizeH="0" baseline="30000" dirty="0" smtClean="0">
                <a:ln>
                  <a:noFill/>
                </a:ln>
                <a:solidFill>
                  <a:srgbClr val="0000FF"/>
                </a:solidFill>
                <a:effectLst/>
                <a:latin typeface="Arial" pitchFamily="34" charset="0"/>
                <a:ea typeface="Times New Roman" pitchFamily="18" charset="0"/>
                <a:cs typeface="Arial" pitchFamily="34" charset="0"/>
                <a:hlinkClick r:id="rId4"/>
              </a:rPr>
              <a:t>[a]</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composed by </a:t>
            </a:r>
            <a:r>
              <a:rPr kumimoji="0" lang="en-US" sz="12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Pāṇini</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to accompany his</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1"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Aṣṭādhyāyī</a:t>
            </a:r>
            <a:r>
              <a:rPr kumimoji="0" lang="en-US" sz="12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n-US" sz="12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or predate him.</a:t>
            </a:r>
            <a:r>
              <a:rPr kumimoji="0" lang="en-US" sz="900" b="0" i="0" u="none" strike="noStrike" cap="none" normalizeH="0" baseline="30000" dirty="0" smtClean="0">
                <a:ln>
                  <a:noFill/>
                </a:ln>
                <a:solidFill>
                  <a:srgbClr val="0000FF"/>
                </a:solidFill>
                <a:effectLst/>
                <a:latin typeface="Arial" pitchFamily="34" charset="0"/>
                <a:ea typeface="Times New Roman" pitchFamily="18" charset="0"/>
                <a:cs typeface="Arial" pitchFamily="34" charset="0"/>
                <a:hlinkClick r:id="rId4"/>
              </a:rPr>
              <a:t>[1][2][3]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85721" y="714356"/>
            <a:ext cx="8501122" cy="3816429"/>
          </a:xfrm>
          <a:prstGeom prst="rect">
            <a:avLst/>
          </a:prstGeom>
          <a:solidFill>
            <a:schemeClr val="accent3">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algn="ctr"/>
            <a:r>
              <a:rPr lang="en-IN" sz="2800" dirty="0" smtClean="0"/>
              <a:t>All languages are sounds. A combination of variety of basic sounds make a word, a group of words make a sentence and so on. When it comes to understanding a language, the child learns it’s mother tongue from even before it’s birth. It listens to the mother. But when we want to learn a second language the very important steps are </a:t>
            </a:r>
            <a:r>
              <a:rPr lang="en-IN" sz="2800" i="1" dirty="0" smtClean="0"/>
              <a:t>listening &amp; speaking.</a:t>
            </a:r>
          </a:p>
          <a:p>
            <a:pPr algn="ctr"/>
            <a:endParaRPr lang="en-IN" sz="2800" i="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85720" y="428604"/>
            <a:ext cx="8501122" cy="5909310"/>
          </a:xfrm>
          <a:prstGeom prst="rect">
            <a:avLst/>
          </a:prstGeom>
          <a:solidFill>
            <a:schemeClr val="accent3">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endParaRPr>
          </a:p>
          <a:p>
            <a:pPr algn="ctr"/>
            <a:r>
              <a:rPr lang="en-IN" sz="2400" dirty="0" smtClean="0"/>
              <a:t>How do I understand a language?</a:t>
            </a:r>
          </a:p>
          <a:p>
            <a:pPr algn="ctr"/>
            <a:r>
              <a:rPr lang="en-IN" sz="2400" dirty="0" smtClean="0"/>
              <a:t>Understanding a language involves several key steps, which can be approached in various ways depending on your goals, current level, and the language itself. We need to know the </a:t>
            </a:r>
          </a:p>
          <a:p>
            <a:pPr marL="514350" indent="-514350" algn="ctr">
              <a:buAutoNum type="arabicPeriod"/>
            </a:pPr>
            <a:r>
              <a:rPr lang="en-IN" sz="2400" b="1" dirty="0" smtClean="0"/>
              <a:t>Basic Vocabulary and Phrases</a:t>
            </a:r>
          </a:p>
          <a:p>
            <a:pPr algn="ctr"/>
            <a:r>
              <a:rPr lang="en-IN" sz="2400" b="1" dirty="0" smtClean="0"/>
              <a:t>2. Grammar Basics</a:t>
            </a:r>
          </a:p>
          <a:p>
            <a:pPr algn="ctr"/>
            <a:r>
              <a:rPr lang="en-IN" sz="2400" b="1" dirty="0" smtClean="0"/>
              <a:t>Understand Sentence Structure:</a:t>
            </a:r>
            <a:r>
              <a:rPr lang="en-IN" sz="2400" dirty="0" smtClean="0"/>
              <a:t> Learn how sentences are constructed, including subject-verb-object order.</a:t>
            </a:r>
          </a:p>
          <a:p>
            <a:pPr algn="ctr"/>
            <a:r>
              <a:rPr lang="en-IN" sz="2400" b="1" dirty="0" smtClean="0"/>
              <a:t>Key Grammar Rules:</a:t>
            </a:r>
            <a:r>
              <a:rPr lang="en-IN" sz="2400" dirty="0" smtClean="0"/>
              <a:t> Focus on fundamental grammar rules such as the cases of nouns (prepositions in </a:t>
            </a:r>
            <a:r>
              <a:rPr lang="en-IN" sz="2400" dirty="0" err="1" smtClean="0"/>
              <a:t>english</a:t>
            </a:r>
            <a:r>
              <a:rPr lang="en-IN" sz="2400" dirty="0" smtClean="0"/>
              <a:t>), </a:t>
            </a:r>
          </a:p>
          <a:p>
            <a:pPr algn="ctr"/>
            <a:r>
              <a:rPr lang="en-IN" sz="2400" dirty="0" smtClean="0"/>
              <a:t>verb conjugation, tense, person, number and gender agreement.</a:t>
            </a:r>
          </a:p>
          <a:p>
            <a:pPr algn="ctr"/>
            <a:r>
              <a:rPr lang="en-IN" sz="2400" b="1" dirty="0" smtClean="0"/>
              <a:t>3. Listening and Speaking</a:t>
            </a:r>
          </a:p>
          <a:p>
            <a:pPr algn="ctr"/>
            <a:r>
              <a:rPr lang="en-IN" sz="2400" dirty="0" smtClean="0"/>
              <a:t>Listen to speakers of different languages  to get used to it’s pronunciation and rhythm. Then practice speaking:</a:t>
            </a:r>
            <a:endParaRPr lang="en-IN"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85720" y="428604"/>
            <a:ext cx="8501122" cy="6001643"/>
          </a:xfrm>
          <a:prstGeom prst="rect">
            <a:avLst/>
          </a:prstGeom>
          <a:solidFill>
            <a:schemeClr val="accent3">
              <a:lumMod val="20000"/>
              <a:lumOff val="8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IN" sz="2400" dirty="0" smtClean="0"/>
              <a:t>Understanding </a:t>
            </a:r>
            <a:r>
              <a:rPr lang="en-IN" sz="2400" dirty="0" err="1" smtClean="0"/>
              <a:t>sanskrit</a:t>
            </a:r>
            <a:r>
              <a:rPr lang="en-IN" sz="2400" dirty="0" smtClean="0"/>
              <a:t> </a:t>
            </a:r>
          </a:p>
          <a:p>
            <a:pPr algn="ctr"/>
            <a:r>
              <a:rPr lang="en-IN" sz="2400" dirty="0" smtClean="0"/>
              <a:t>Sanskrit is an ancient language of India. It has a rich literary and philosophical tradition.</a:t>
            </a:r>
          </a:p>
          <a:p>
            <a:pPr algn="ctr"/>
            <a:r>
              <a:rPr lang="en-IN" sz="2400" dirty="0" smtClean="0"/>
              <a:t>Phonetics and Pronunciation: Sanskrit has a well-organized phonetic system with distinct vowels, consonants, and their respective nasal and aspirated forms. Its pronunciation rules are precise, making it a suitable language for chanting and mantras.</a:t>
            </a:r>
          </a:p>
          <a:p>
            <a:pPr algn="ctr"/>
            <a:r>
              <a:rPr lang="en-IN" sz="2400" b="1" dirty="0" smtClean="0"/>
              <a:t>Grammar and Syntax</a:t>
            </a:r>
            <a:r>
              <a:rPr lang="en-IN" sz="2400" dirty="0" smtClean="0"/>
              <a:t>: Sanskrit grammar is highly systematic and is based on the rules laid down by the ancient grammarian </a:t>
            </a:r>
            <a:r>
              <a:rPr lang="en-IN" sz="2400" dirty="0" err="1" smtClean="0"/>
              <a:t>Pāṇini</a:t>
            </a:r>
            <a:r>
              <a:rPr lang="en-IN" sz="2400" dirty="0" smtClean="0"/>
              <a:t> in his work, the </a:t>
            </a:r>
            <a:r>
              <a:rPr lang="en-IN" sz="2400" i="1" dirty="0" err="1" smtClean="0"/>
              <a:t>Aṣṭādhyāyī</a:t>
            </a:r>
            <a:r>
              <a:rPr lang="en-IN" sz="2400" dirty="0" smtClean="0"/>
              <a:t>. It uses inflection to indicate relationships between words in a sentence, meaning that word order is flexible compared to many modern languages.</a:t>
            </a:r>
          </a:p>
          <a:p>
            <a:pPr algn="ctr"/>
            <a:r>
              <a:rPr lang="en-IN" sz="2400" b="1" dirty="0" smtClean="0"/>
              <a:t>Literature</a:t>
            </a:r>
            <a:r>
              <a:rPr lang="en-IN" sz="2400" dirty="0" smtClean="0"/>
              <a:t>: Sanskrit has an extensive literature, like Vedas, Upanishads, epics </a:t>
            </a:r>
            <a:r>
              <a:rPr lang="en-IN" sz="2400" dirty="0" err="1" smtClean="0"/>
              <a:t>Mahābhārata</a:t>
            </a:r>
            <a:r>
              <a:rPr lang="en-IN" sz="2400" dirty="0" smtClean="0"/>
              <a:t> and </a:t>
            </a:r>
            <a:r>
              <a:rPr lang="en-IN" sz="2400" dirty="0" err="1" smtClean="0"/>
              <a:t>Rāmāyaṇa</a:t>
            </a:r>
            <a:r>
              <a:rPr lang="en-IN" sz="2400" dirty="0" smtClean="0"/>
              <a:t>, philosophical texts and a vast array of poetry, drama, and scientific treatises.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4918</TotalTime>
  <Words>3049</Words>
  <Application>Microsoft Macintosh PowerPoint</Application>
  <PresentationFormat>On-screen Show (4:3)</PresentationFormat>
  <Paragraphs>280</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Anne Vial</cp:lastModifiedBy>
  <cp:revision>68</cp:revision>
  <dcterms:created xsi:type="dcterms:W3CDTF">2024-08-13T07:26:31Z</dcterms:created>
  <dcterms:modified xsi:type="dcterms:W3CDTF">2024-08-20T03:39:10Z</dcterms:modified>
</cp:coreProperties>
</file>